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2"/>
  </p:notesMasterIdLst>
  <p:sldIdLst>
    <p:sldId id="683" r:id="rId5"/>
    <p:sldId id="629" r:id="rId6"/>
    <p:sldId id="617" r:id="rId7"/>
    <p:sldId id="685" r:id="rId8"/>
    <p:sldId id="693" r:id="rId9"/>
    <p:sldId id="686" r:id="rId10"/>
    <p:sldId id="616" r:id="rId11"/>
    <p:sldId id="619" r:id="rId12"/>
    <p:sldId id="630" r:id="rId13"/>
    <p:sldId id="631" r:id="rId14"/>
    <p:sldId id="632" r:id="rId15"/>
    <p:sldId id="637" r:id="rId16"/>
    <p:sldId id="620" r:id="rId17"/>
    <p:sldId id="607" r:id="rId18"/>
    <p:sldId id="606" r:id="rId19"/>
    <p:sldId id="633" r:id="rId20"/>
    <p:sldId id="273"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197A0C-4D71-C716-DA59-0C5E568CDD63}" name="Adkins, Jacki" initials="JA" userId="S::jadkins@mather.com::8e11efec-bfdb-412b-ba7a-93c9f080b6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3B9032-F77D-4B8C-9A16-884AB370CBEC}" v="18" dt="2025-10-23T14:39:23.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3AB494E-FA4F-4F5F-9DEB-9644E9B0A230}" type="datetimeFigureOut">
              <a:rPr lang="en-US" smtClean="0"/>
              <a:t>10/23/2025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C93ED6C-0136-425B-85EA-F9E6F8F1900F}" type="slidenum">
              <a:rPr lang="en-US" smtClean="0"/>
              <a:t>‹#›</a:t>
            </a:fld>
            <a:endParaRPr lang="en-US"/>
          </a:p>
        </p:txBody>
      </p:sp>
    </p:spTree>
    <p:extLst>
      <p:ext uri="{BB962C8B-B14F-4D97-AF65-F5344CB8AC3E}">
        <p14:creationId xmlns:p14="http://schemas.microsoft.com/office/powerpoint/2010/main" val="702054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NOTE: </a:t>
            </a:r>
          </a:p>
          <a:p>
            <a:r>
              <a:rPr lang="en-US"/>
              <a:t>The Person-Centric Wellness Model is published by Mather Institute.</a:t>
            </a:r>
          </a:p>
          <a:p>
            <a:r>
              <a:rPr lang="en-US"/>
              <a:t>For more detailed information on the model and research,  request the orange paper at: https://www.matherinstitute.com/senior-living-professionals/person-centric-wellness-model/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005CC-38BD-49F5-96F5-E72A4F9CF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784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Achievement </a:t>
            </a:r>
            <a:r>
              <a:rPr lang="en-US" sz="1200" kern="1200">
                <a:solidFill>
                  <a:schemeClr val="tx1"/>
                </a:solidFill>
                <a:effectLst/>
                <a:latin typeface="+mn-lt"/>
                <a:ea typeface="+mn-ea"/>
                <a:cs typeface="+mn-cs"/>
              </a:rPr>
              <a:t>is the need to demonstrate competence &amp; mastery over one’s environment, or that one is learning &amp; developing, while taking actions that lead to desired outcomes. </a:t>
            </a:r>
          </a:p>
          <a:p>
            <a:endParaRPr lang="en-US" sz="1200" kern="1200">
              <a:solidFill>
                <a:schemeClr val="tx1"/>
              </a:solidFill>
              <a:effectLst/>
              <a:latin typeface="+mn-lt"/>
              <a:ea typeface="+mn-ea"/>
              <a:cs typeface="+mn-cs"/>
            </a:endParaRPr>
          </a:p>
          <a:p>
            <a:pPr>
              <a:buFont typeface="Wingdings" pitchFamily="2" charset="2"/>
              <a:buNone/>
            </a:pPr>
            <a:r>
              <a:rPr lang="en-US" sz="1200"/>
              <a:t>We can support Achievement by:</a:t>
            </a:r>
          </a:p>
          <a:p>
            <a:pPr>
              <a:buFont typeface="Wingdings" pitchFamily="2" charset="2"/>
              <a:buChar char="v"/>
            </a:pPr>
            <a:r>
              <a:rPr lang="en-US" sz="1200"/>
              <a:t>Optimal challenge – tailor the activity, the way in which the individual can meet their goal, to their interest and skill level</a:t>
            </a:r>
          </a:p>
          <a:p>
            <a:pPr>
              <a:buFont typeface="Wingdings" pitchFamily="2" charset="2"/>
              <a:buChar char="v"/>
            </a:pPr>
            <a:r>
              <a:rPr lang="en-US" sz="1200"/>
              <a:t>Support – provide social support</a:t>
            </a:r>
          </a:p>
          <a:p>
            <a:pPr>
              <a:buFont typeface="Wingdings" pitchFamily="2" charset="2"/>
              <a:buChar char="v"/>
            </a:pPr>
            <a:r>
              <a:rPr lang="en-US" sz="1200"/>
              <a:t>Skills training – provide opportunities to learn and develop skills</a:t>
            </a:r>
          </a:p>
          <a:p>
            <a:pPr>
              <a:buFont typeface="Wingdings" pitchFamily="2" charset="2"/>
              <a:buNone/>
            </a:pPr>
            <a:endParaRPr lang="en-US" sz="1200"/>
          </a:p>
          <a:p>
            <a:pPr>
              <a:buFont typeface="Wingdings" pitchFamily="2" charset="2"/>
              <a:buNone/>
            </a:pPr>
            <a:r>
              <a:rPr lang="en-US" sz="1200"/>
              <a:t>ASK: In your role, what can you do to encourage residents to try new things or develop new skills? </a:t>
            </a:r>
            <a:endParaRPr lang="en-US"/>
          </a:p>
          <a:p>
            <a:pPr marL="171450" indent="-171450">
              <a:buFont typeface="Arial" panose="020B0604020202020204" pitchFamily="34" charset="0"/>
              <a:buChar char="•"/>
            </a:pPr>
            <a:r>
              <a:rPr lang="en-US"/>
              <a:t>Designed programs in series rather than one-offs</a:t>
            </a:r>
          </a:p>
          <a:p>
            <a:pPr marL="171450" indent="-171450">
              <a:buFont typeface="Arial" panose="020B0604020202020204" pitchFamily="34" charset="0"/>
              <a:buChar char="•"/>
            </a:pPr>
            <a:r>
              <a:rPr lang="en-US"/>
              <a:t>If assisting with technology, teach the resident how to use the technology rather than doing it for them.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AFB46-3178-48A8-A1AF-835374EA0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569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Affiliation </a:t>
            </a:r>
            <a:r>
              <a:rPr lang="en-US" sz="1200" kern="1200">
                <a:solidFill>
                  <a:schemeClr val="tx1"/>
                </a:solidFill>
                <a:effectLst/>
                <a:latin typeface="+mn-lt"/>
                <a:ea typeface="+mn-ea"/>
                <a:cs typeface="+mn-cs"/>
              </a:rPr>
              <a:t>is the need to have close relationships &amp; meaningful interactions w/ others. It includes receiving support, as well as providing support to others.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ASK: What are things that we do (or could do) to make the community welcoming to residents? </a:t>
            </a:r>
          </a:p>
          <a:p>
            <a:pPr marL="171450" indent="-171450">
              <a:buFont typeface="Arial" panose="020B0604020202020204" pitchFamily="34" charset="0"/>
              <a:buChar char="•"/>
            </a:pPr>
            <a:r>
              <a:rPr lang="en-US"/>
              <a:t>Emphasizing connection more than attendance</a:t>
            </a:r>
          </a:p>
          <a:p>
            <a:pPr marL="171450" indent="-171450">
              <a:buFont typeface="Arial" panose="020B0604020202020204" pitchFamily="34" charset="0"/>
              <a:buChar char="•"/>
            </a:pPr>
            <a:r>
              <a:rPr lang="en-US"/>
              <a:t>Arranging seats in a circular format for some events</a:t>
            </a:r>
          </a:p>
          <a:p>
            <a:pPr marL="171450" indent="-171450">
              <a:buFont typeface="Arial" panose="020B0604020202020204" pitchFamily="34" charset="0"/>
              <a:buChar char="•"/>
            </a:pPr>
            <a:r>
              <a:rPr lang="en-US"/>
              <a:t>Communication technology, like wireless mics and headphones</a:t>
            </a:r>
          </a:p>
          <a:p>
            <a:pPr marL="171450" indent="-171450">
              <a:buFont typeface="Arial" panose="020B0604020202020204" pitchFamily="34" charset="0"/>
              <a:buChar char="•"/>
            </a:pPr>
            <a:r>
              <a:rPr lang="en-US"/>
              <a:t>Musician-in-residence program that’s focused on relationships and small-group interactions, not just the performance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005CC-38BD-49F5-96F5-E72A4F9CF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141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Research from Mather Institute shows that people who have higher levels of the 3 A’s also report greater happiness, life satisfaction resilience, health and lower stress. The takeaway is that it’s important to consider how you can support the 3 A’s for your residents and team members.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005CC-38BD-49F5-96F5-E72A4F9CF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75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a:latin typeface="+mn-lt"/>
              </a:rPr>
              <a:t>No one lives in a vacuum. The model also recognizes that other things may impact wellness. </a:t>
            </a:r>
            <a:r>
              <a:rPr lang="en-US" sz="1200"/>
              <a:t>There are good factors in each level of influence, and also negative ones. So our job is to draw out the positive variables and try to recognize and reduce the impact of the negative ones.</a:t>
            </a:r>
          </a:p>
          <a:p>
            <a:pPr marL="0" indent="0">
              <a:buNone/>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AFB46-3178-48A8-A1AF-835374EA0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78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individual differences between people that can impact their wellness. This can include things like genetics (predisposition to certain illnesses), personality factors (e.g., extraversion), different habits and behaviors, different interests and values, etc.  There are also demographic factors such as income, education, even gender.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For example, the Age Well Study found that having higher optimism and a greater sense of purpose were associated with greater happiness and life satisfaction. </a:t>
            </a:r>
            <a:endParaRPr lang="en-US"/>
          </a:p>
          <a:p>
            <a:endParaRPr lang="en-US"/>
          </a:p>
        </p:txBody>
      </p:sp>
      <p:sp>
        <p:nvSpPr>
          <p:cNvPr id="4" name="Slide Number Placeholder 3"/>
          <p:cNvSpPr>
            <a:spLocks noGrp="1"/>
          </p:cNvSpPr>
          <p:nvPr>
            <p:ph type="sldNum" sz="quarter" idx="5"/>
          </p:nvPr>
        </p:nvSpPr>
        <p:spPr/>
        <p:txBody>
          <a:bodyPr/>
          <a:lstStyle/>
          <a:p>
            <a:fld id="{5C93ED6C-0136-425B-85EA-F9E6F8F1900F}" type="slidenum">
              <a:rPr lang="en-US" smtClean="0"/>
              <a:t>14</a:t>
            </a:fld>
            <a:endParaRPr lang="en-US"/>
          </a:p>
        </p:txBody>
      </p:sp>
    </p:spTree>
    <p:extLst>
      <p:ext uri="{BB962C8B-B14F-4D97-AF65-F5344CB8AC3E}">
        <p14:creationId xmlns:p14="http://schemas.microsoft.com/office/powerpoint/2010/main" val="2680175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beyond the individual, we can think about how our relationships with others and the communities we live in can impact our health. For instance, there’s research showing that people who have happier friends tend to be happier. Happiness is contagious. </a:t>
            </a:r>
          </a:p>
          <a:p>
            <a:endParaRPr lang="en-US"/>
          </a:p>
          <a:p>
            <a:r>
              <a:rPr lang="en-US"/>
              <a:t>This also includes things like walkability of the community, safety, access to medical care,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AFB46-3178-48A8-A1AF-835374EA0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29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Stepping back even further, we can think about how societal and cultural factors can impact our well-being. </a:t>
            </a:r>
          </a:p>
          <a:p>
            <a:endParaRPr lang="en-US" b="0"/>
          </a:p>
          <a:p>
            <a:r>
              <a:rPr lang="en-US" b="0"/>
              <a:t>ASK: Can you share some societal factors that positively or negatively impact well-being?</a:t>
            </a:r>
          </a:p>
          <a:p>
            <a:endParaRPr lang="en-US" b="0"/>
          </a:p>
          <a:p>
            <a:r>
              <a:rPr lang="en-US" b="0"/>
              <a:t>The takeaway from this aspect of the wellness model is instead of thinking about wellness as just something we either succeed or fail at as individuals, think about the impact of the community. What avenues to well-being can you embed more deeply in our community for residents and employees? And conversely, what roadblocks to well-being can you remove in our community and society for residents and employees?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AFB46-3178-48A8-A1AF-835374EA0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584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(This slide can be used alone in meetings as a quick refresher of the Person-Centric Wellness Model.)</a:t>
            </a:r>
          </a:p>
          <a:p>
            <a:endParaRPr lang="en-US" i="1"/>
          </a:p>
          <a:p>
            <a:r>
              <a:rPr lang="en-US" i="0"/>
              <a:t>To sum everything up:</a:t>
            </a:r>
          </a:p>
          <a:p>
            <a:pPr marL="0" indent="0">
              <a:buFont typeface="Arial" panose="020B0604020202020204" pitchFamily="34" charset="0"/>
              <a:buNone/>
            </a:pPr>
            <a:r>
              <a:rPr lang="en-US" i="0"/>
              <a:t>At the heart of the Person-Centric Wellness Model is the belief that everyone’s wellness journey is unique, and each person may have different wellness needs and goals. To support personal wellness, our model focuses on</a:t>
            </a:r>
            <a:r>
              <a:rPr lang="en-US"/>
              <a:t> </a:t>
            </a:r>
            <a:r>
              <a:rPr lang="en-US" i="0"/>
              <a:t>three As (autonomy, achievement, and affiliation). </a:t>
            </a:r>
          </a:p>
          <a:p>
            <a:pPr marL="0" indent="0">
              <a:buFont typeface="Arial" panose="020B0604020202020204" pitchFamily="34" charset="0"/>
              <a:buNone/>
            </a:pPr>
            <a:endParaRPr lang="en-US" i="0"/>
          </a:p>
          <a:p>
            <a:pPr marL="0" indent="0">
              <a:buFont typeface="Arial" panose="020B0604020202020204" pitchFamily="34" charset="0"/>
              <a:buNone/>
            </a:pPr>
            <a:r>
              <a:rPr lang="en-US" i="0"/>
              <a:t>We are more likely to benefit from wellness efforts when we:</a:t>
            </a:r>
          </a:p>
          <a:p>
            <a:pPr marL="171450" indent="-171450">
              <a:buFont typeface="Calibri"/>
              <a:buChar char="-"/>
            </a:pPr>
            <a:r>
              <a:rPr lang="en-US"/>
              <a:t>Feel like we can make choices that shape our lives (autonomy)</a:t>
            </a:r>
          </a:p>
          <a:p>
            <a:pPr marL="171450" indent="-171450">
              <a:buFont typeface="Calibri"/>
              <a:buChar char="-"/>
            </a:pPr>
            <a:r>
              <a:rPr lang="en-US">
                <a:cs typeface="Calibri"/>
              </a:rPr>
              <a:t>Feel like we can reach and celebrate goals that are personally meaningful to us (achievement), and</a:t>
            </a:r>
            <a:endParaRPr lang="en-US"/>
          </a:p>
          <a:p>
            <a:pPr marL="171450" indent="-171450">
              <a:buFont typeface="Calibri"/>
              <a:buChar char="-"/>
            </a:pPr>
            <a:r>
              <a:rPr lang="en-US">
                <a:cs typeface="Calibri"/>
              </a:rPr>
              <a:t>Feel connected to others (affiliation)</a:t>
            </a:r>
          </a:p>
          <a:p>
            <a:pPr marL="0" indent="0">
              <a:buFont typeface="Calibri"/>
              <a:buNone/>
            </a:pPr>
            <a:endParaRPr lang="en-US">
              <a:cs typeface="Calibri"/>
            </a:endParaRPr>
          </a:p>
          <a:p>
            <a:pPr marL="0" indent="0">
              <a:buFont typeface="Calibri"/>
              <a:buNone/>
            </a:pPr>
            <a:r>
              <a:rPr lang="en-US">
                <a:cs typeface="Calibri"/>
              </a:rPr>
              <a:t>And these elements are made even stronger when </a:t>
            </a:r>
            <a:r>
              <a:rPr lang="en-US"/>
              <a:t>we are within environments that support equitable access to the 3 A's and strive to reduce obstacles. It’s</a:t>
            </a:r>
            <a:r>
              <a:rPr lang="en-US" i="0"/>
              <a:t> not your choices alone that affect your wellness, outside factors can also help or limit our wellbeing. That’s why we recognize that we all have a role to play in creating a community in which wellness feels accessible to all who live and work here.</a:t>
            </a:r>
            <a:endParaRPr lang="en-US">
              <a:cs typeface="Calibri"/>
            </a:endParaRPr>
          </a:p>
          <a:p>
            <a:pPr marL="171450" indent="-171450">
              <a:buFont typeface="Arial" panose="020B0604020202020204" pitchFamily="34" charset="0"/>
              <a:buChar char="•"/>
            </a:pPr>
            <a:endParaRPr lang="en-US" i="0">
              <a:cs typeface="Calibri"/>
            </a:endParaRPr>
          </a:p>
        </p:txBody>
      </p:sp>
      <p:sp>
        <p:nvSpPr>
          <p:cNvPr id="4" name="Slide Number Placeholder 3"/>
          <p:cNvSpPr>
            <a:spLocks noGrp="1"/>
          </p:cNvSpPr>
          <p:nvPr>
            <p:ph type="sldNum" sz="quarter" idx="5"/>
          </p:nvPr>
        </p:nvSpPr>
        <p:spPr/>
        <p:txBody>
          <a:bodyPr/>
          <a:lstStyle/>
          <a:p>
            <a:fld id="{7C7F5B0B-E554-4EB7-9B57-8C9B9B842E4C}" type="slidenum">
              <a:rPr lang="en-US" smtClean="0"/>
              <a:t>17</a:t>
            </a:fld>
            <a:endParaRPr lang="en-US"/>
          </a:p>
        </p:txBody>
      </p:sp>
    </p:spTree>
    <p:extLst>
      <p:ext uri="{BB962C8B-B14F-4D97-AF65-F5344CB8AC3E}">
        <p14:creationId xmlns:p14="http://schemas.microsoft.com/office/powerpoint/2010/main" val="3588561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Today we’ll be discussing our approach to wellness. </a:t>
            </a:r>
          </a:p>
          <a:p>
            <a:endParaRPr lang="en-US" b="0"/>
          </a:p>
          <a:p>
            <a:r>
              <a:rPr lang="en-US" b="0"/>
              <a:t>ASK: </a:t>
            </a:r>
          </a:p>
          <a:p>
            <a:r>
              <a:rPr lang="en-US" b="0"/>
              <a:t>What does wellness mean to you? </a:t>
            </a:r>
            <a:r>
              <a:rPr lang="en-US"/>
              <a:t>Every one of might say something different.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AFB46-3178-48A8-A1AF-835374EA0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073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heart of our new model is this idea that wellness looks different for everyone. While for one person, spirituality may be central to their wellness, another person may place their focus somewhere completely different.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AFB46-3178-48A8-A1AF-835374EA0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06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Before we launch into the new model, I wanted to provide some context for why we believed a new way of thinking about wellness was needed. Some of you may already be aware of this, but for many years, the focus was on six (or more) dimensions of wellness:  physical, emotional, social, intellectual, vocational, and spiritual. </a:t>
            </a:r>
          </a:p>
          <a:p>
            <a:endParaRPr lang="en-US"/>
          </a:p>
          <a:p>
            <a:r>
              <a:rPr lang="en-US"/>
              <a:t>How many of you are familiar with the 6 dimensions of wellness? The idea is that we can support holistic, whole person wellness by focusing on these six areas. </a:t>
            </a:r>
          </a:p>
          <a:p>
            <a:endParaRPr lang="en-US"/>
          </a:p>
          <a:p>
            <a:r>
              <a:rPr lang="en-US"/>
              <a:t>We often described it as a wellness wheel. The goal was to stay strong in all of these areas.</a:t>
            </a:r>
          </a:p>
          <a:p>
            <a:endParaRPr lang="en-US"/>
          </a:p>
          <a:p>
            <a:r>
              <a:rPr lang="en-US"/>
              <a:t>A strength of this approach is that it gave us a tool to talk about how wellness is more than just physical health. This was important for communicating the idea of whole person wellness. However, there were also some limitations of this approach. </a:t>
            </a:r>
          </a:p>
        </p:txBody>
      </p:sp>
      <p:sp>
        <p:nvSpPr>
          <p:cNvPr id="4" name="Slide Number Placeholder 3"/>
          <p:cNvSpPr>
            <a:spLocks noGrp="1"/>
          </p:cNvSpPr>
          <p:nvPr>
            <p:ph type="sldNum" sz="quarter" idx="5"/>
          </p:nvPr>
        </p:nvSpPr>
        <p:spPr/>
        <p:txBody>
          <a:bodyPr/>
          <a:lstStyle/>
          <a:p>
            <a:fld id="{5C93ED6C-0136-425B-85EA-F9E6F8F1900F}" type="slidenum">
              <a:rPr lang="en-US" smtClean="0"/>
              <a:t>4</a:t>
            </a:fld>
            <a:endParaRPr lang="en-US"/>
          </a:p>
        </p:txBody>
      </p:sp>
    </p:spTree>
    <p:extLst>
      <p:ext uri="{BB962C8B-B14F-4D97-AF65-F5344CB8AC3E}">
        <p14:creationId xmlns:p14="http://schemas.microsoft.com/office/powerpoint/2010/main" val="10574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6 dimensions of wellness model was more focused on types of wellness than on creating conditions or creating environments that encourage wellness.</a:t>
            </a:r>
          </a:p>
          <a:p>
            <a:r>
              <a:rPr lang="en-US"/>
              <a:t> </a:t>
            </a:r>
          </a:p>
          <a:p>
            <a:r>
              <a:rPr lang="en-US"/>
              <a:t>The model also implied that a person could only be well if they were high in all 6 wellness dimensions. But that didn’t necessarily work for everyone. What if someone has a chronic health condition? What if someone wasn’t traditionally religious? What if someone is developing memory problems or has dementia? Can these people not be well and live a fulfilling life? </a:t>
            </a:r>
          </a:p>
          <a:p>
            <a:endParaRPr lang="en-US"/>
          </a:p>
          <a:p>
            <a:r>
              <a:rPr lang="en-US"/>
              <a:t>We wanted a vision of wellness that’s accessible to everyone. Which meant that wellness may look different for each person.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3ED6C-0136-425B-85EA-F9E6F8F190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770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that, we wanted to adopt a wellness model that recognizes an individual’s </a:t>
            </a:r>
            <a:r>
              <a:rPr lang="en-US" i="1"/>
              <a:t>unique</a:t>
            </a:r>
            <a:r>
              <a:rPr lang="en-US"/>
              <a:t> wants and needs, as well as the influence of the environment on their wellness.</a:t>
            </a:r>
          </a:p>
          <a:p>
            <a:endParaRPr lang="en-US"/>
          </a:p>
          <a:p>
            <a:r>
              <a:rPr lang="en-US"/>
              <a:t>We define wellness as the process of engaging in behaviors and decisions that enable people to reach their full potential.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005CC-38BD-49F5-96F5-E72A4F9CF7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81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latin typeface="+mn-lt"/>
              </a:rPr>
              <a:t>As part of the development process, Mather Institute reviewed many well-established models of well-being and quality of life, and research on positive aging to identify factors to incorporate in the model. </a:t>
            </a:r>
            <a:r>
              <a:rPr lang="en-US" sz="1200" b="0" i="0" kern="1200">
                <a:solidFill>
                  <a:schemeClr val="tx1"/>
                </a:solidFill>
                <a:effectLst/>
                <a:latin typeface="+mn-lt"/>
                <a:ea typeface="+mn-ea"/>
                <a:cs typeface="+mn-cs"/>
              </a:rPr>
              <a:t>Founded in 1999, Mather Institute is dedicated to enhancing the lives of older adults. Through evidence-based research and collaborative studies, we create new Ways to Age </a:t>
            </a:r>
            <a:r>
              <a:rPr lang="en-US" sz="1200" b="0" i="0" kern="1200" err="1">
                <a:solidFill>
                  <a:schemeClr val="tx1"/>
                </a:solidFill>
                <a:effectLst/>
                <a:latin typeface="+mn-lt"/>
                <a:ea typeface="+mn-ea"/>
                <a:cs typeface="+mn-cs"/>
              </a:rPr>
              <a:t>Well</a:t>
            </a:r>
            <a:r>
              <a:rPr lang="en-US" sz="1200" b="0" i="0" kern="1200" baseline="30000" err="1">
                <a:solidFill>
                  <a:schemeClr val="tx1"/>
                </a:solidFill>
                <a:effectLst/>
                <a:latin typeface="+mn-lt"/>
                <a:ea typeface="+mn-ea"/>
                <a:cs typeface="+mn-cs"/>
              </a:rPr>
              <a:t>SM</a:t>
            </a:r>
            <a:r>
              <a:rPr lang="en-US" sz="1200" b="0" i="0" kern="1200">
                <a:solidFill>
                  <a:schemeClr val="tx1"/>
                </a:solidFill>
                <a:effectLst/>
                <a:latin typeface="+mn-lt"/>
                <a:ea typeface="+mn-ea"/>
                <a:cs typeface="+mn-cs"/>
              </a:rPr>
              <a:t> by sharing important information and innovations that help guide the senior living industry.</a:t>
            </a:r>
            <a:endParaRPr lang="en-US" sz="1200" b="0">
              <a:latin typeface="+mn-lt"/>
            </a:endParaRPr>
          </a:p>
          <a:p>
            <a:endParaRPr lang="en-US" sz="1200" b="0">
              <a:latin typeface="+mn-lt"/>
            </a:endParaRPr>
          </a:p>
          <a:p>
            <a:r>
              <a:rPr lang="en-US" sz="1200" b="0">
                <a:latin typeface="+mn-lt"/>
              </a:rPr>
              <a:t>The Person-Centric Wellness Model incorporates aspects of two main models: </a:t>
            </a:r>
            <a:endParaRPr lang="en-US" b="0"/>
          </a:p>
          <a:p>
            <a:endParaRPr lang="en-US"/>
          </a:p>
          <a:p>
            <a:r>
              <a:rPr lang="en-US"/>
              <a:t>Self-Determination Theory proposes that we have basic psychological needs and when those needs are met, it fuels our internal motivations, development, and ultimately wellness. So we incorporated the idea that creating situations that fulfill these basic needs creates conditions that motivates people toward wellness.</a:t>
            </a:r>
          </a:p>
          <a:p>
            <a:endParaRPr lang="en-US"/>
          </a:p>
          <a:p>
            <a:r>
              <a:rPr lang="en-US"/>
              <a:t>Socioecological model – highlights that there are many external factors that also impact our wellness. A big change from our previous wellness model is that we’re explicitly considering how our environments impact wellness. </a:t>
            </a:r>
          </a:p>
          <a:p>
            <a:endParaRPr lang="en-US"/>
          </a:p>
          <a:p>
            <a:r>
              <a:rPr lang="en-US"/>
              <a:t>Please see the Person-Centric Wellness Model Orange Paper for more information and citations. https://www.matherinstitute.com/person-centric-wellness-model/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AFB46-3178-48A8-A1AF-835374EA0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905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i="0" kern="1200">
                <a:solidFill>
                  <a:schemeClr val="tx1"/>
                </a:solidFill>
                <a:effectLst/>
                <a:latin typeface="+mn-lt"/>
                <a:ea typeface="+mn-ea"/>
                <a:cs typeface="+mn-cs"/>
              </a:rPr>
              <a:t>Mather Institute’s Person-Centric Wellness Model</a:t>
            </a:r>
            <a:r>
              <a:rPr lang="en-US" sz="1200" b="0" i="0" kern="1200">
                <a:solidFill>
                  <a:schemeClr val="tx1"/>
                </a:solidFill>
                <a:effectLst/>
                <a:latin typeface="+mn-lt"/>
                <a:ea typeface="+mn-ea"/>
                <a:cs typeface="+mn-cs"/>
              </a:rPr>
              <a:t> allows us to move beyond the dimensions of wellness to understand how personal well-being can be achieved through the key pillars of autonomy, affiliation, and achievement.  The model also highlights  how personal wellbeing is  influenced by our individual characteristics and our environment, both in terms of our specific community and our society. We’ll unpack each of these sections.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AFB46-3178-48A8-A1AF-835374EA0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008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Autonomy </a:t>
            </a:r>
            <a:r>
              <a:rPr lang="en-US" sz="1200" kern="1200">
                <a:solidFill>
                  <a:schemeClr val="tx1"/>
                </a:solidFill>
                <a:effectLst/>
                <a:latin typeface="+mn-lt"/>
                <a:ea typeface="+mn-ea"/>
                <a:cs typeface="+mn-cs"/>
              </a:rPr>
              <a:t>is the need for a person to have control over their own decisions &amp; behaviors. It is distinct from </a:t>
            </a:r>
            <a:r>
              <a:rPr lang="en-US" sz="1200" u="sng" kern="1200">
                <a:solidFill>
                  <a:schemeClr val="tx1"/>
                </a:solidFill>
                <a:effectLst/>
                <a:latin typeface="+mn-lt"/>
                <a:ea typeface="+mn-ea"/>
                <a:cs typeface="+mn-cs"/>
              </a:rPr>
              <a:t>independence</a:t>
            </a:r>
            <a:r>
              <a:rPr lang="en-US" sz="1200" kern="1200">
                <a:solidFill>
                  <a:schemeClr val="tx1"/>
                </a:solidFill>
                <a:effectLst/>
                <a:latin typeface="+mn-lt"/>
                <a:ea typeface="+mn-ea"/>
                <a:cs typeface="+mn-cs"/>
              </a:rPr>
              <a:t> in the sense that with Autonomy, people can rely on support from others, while making their own decisions.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We can support Autonomy by:</a:t>
            </a:r>
            <a:endParaRPr lang="en-US" sz="1200"/>
          </a:p>
          <a:p>
            <a:pPr>
              <a:buFont typeface="Wingdings" pitchFamily="2" charset="2"/>
              <a:buChar char="v"/>
            </a:pPr>
            <a:r>
              <a:rPr lang="en-US" sz="1200"/>
              <a:t>Relevance – provide a clear rationale or explanation when decisions or requests are made. People tend to have more autonomy when they do things for internal/personal reasons.</a:t>
            </a:r>
          </a:p>
          <a:p>
            <a:pPr>
              <a:buFont typeface="Wingdings" pitchFamily="2" charset="2"/>
              <a:buChar char="v"/>
            </a:pPr>
            <a:r>
              <a:rPr lang="en-US" sz="1200"/>
              <a:t>Respect – acknowledge the individual’s feelings and their priorities. You may not agree with someone else’s choices, but they should be respected. </a:t>
            </a:r>
          </a:p>
          <a:p>
            <a:pPr>
              <a:buFont typeface="Wingdings" pitchFamily="2" charset="2"/>
              <a:buChar char="v"/>
            </a:pPr>
            <a:r>
              <a:rPr lang="en-US" sz="1200"/>
              <a:t>Choice – provide options and alternatives</a:t>
            </a:r>
          </a:p>
          <a:p>
            <a:pPr>
              <a:buFont typeface="Wingdings" pitchFamily="2" charset="2"/>
              <a:buNone/>
            </a:pPr>
            <a:endParaRPr lang="en-US" sz="1200"/>
          </a:p>
          <a:p>
            <a:pPr>
              <a:buFont typeface="Wingdings" pitchFamily="2" charset="2"/>
              <a:buNone/>
            </a:pPr>
            <a:r>
              <a:rPr lang="en-US" sz="1200"/>
              <a:t>ASK: How can you support residents’ autonomy in your role? </a:t>
            </a:r>
          </a:p>
          <a:p>
            <a:pPr marL="171450" indent="-171450">
              <a:buFont typeface="Arial" panose="020B0604020202020204" pitchFamily="34" charset="0"/>
              <a:buChar char="•"/>
            </a:pPr>
            <a:r>
              <a:rPr lang="en-US" sz="1200"/>
              <a:t>Choosing clothes, when to wake up, or what to eat</a:t>
            </a:r>
          </a:p>
          <a:p>
            <a:pPr marL="171450" indent="-171450">
              <a:buFont typeface="Arial" panose="020B0604020202020204" pitchFamily="34" charset="0"/>
              <a:buChar char="•"/>
            </a:pPr>
            <a:r>
              <a:rPr lang="en-US" sz="1200"/>
              <a:t>Open hours in art studios, gyms, and pools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AAFB46-3178-48A8-A1AF-835374EA07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966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B121-F32E-405A-867C-4FE4DC93E3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B604B-879E-46DA-87FB-1044A3FF4E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6E211F-7368-4585-9BFF-04FD6C927AEA}"/>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5" name="Footer Placeholder 4">
            <a:extLst>
              <a:ext uri="{FF2B5EF4-FFF2-40B4-BE49-F238E27FC236}">
                <a16:creationId xmlns:a16="http://schemas.microsoft.com/office/drawing/2014/main" id="{8216F1C1-D5A6-4BC5-B84A-8E7DDAA80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39B8E-0387-4E6B-9161-B2EE6C6F1DB0}"/>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64456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1711-D1C1-4DEB-AEA3-CE310D5AAC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FBCBC2-73DA-440F-A4E4-E8627B004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8F931-4A60-4E36-ADA7-1B193B270F34}"/>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5" name="Footer Placeholder 4">
            <a:extLst>
              <a:ext uri="{FF2B5EF4-FFF2-40B4-BE49-F238E27FC236}">
                <a16:creationId xmlns:a16="http://schemas.microsoft.com/office/drawing/2014/main" id="{3C995512-4C1C-451B-85AC-E0687BEF48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836703-DC2A-423E-B705-9AA1BA33A280}"/>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139853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5F835D-FBE1-46E4-AE51-25399349ED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613E90-F0BD-48C7-9FF5-F6C2E5811C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0E580B-8D5F-4724-B0F2-B540574DEB98}"/>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5" name="Footer Placeholder 4">
            <a:extLst>
              <a:ext uri="{FF2B5EF4-FFF2-40B4-BE49-F238E27FC236}">
                <a16:creationId xmlns:a16="http://schemas.microsoft.com/office/drawing/2014/main" id="{88F3CC49-8DD7-4F5A-A684-83E3BBA6E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E64522-90DD-4805-8593-C869CE740E38}"/>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4080843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CADB-68CE-4A69-900F-99E20DAC3C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84F63-4782-4D14-BE38-91B1A8BE6D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4C0E4-C2DE-4073-BC6D-01BB64917F80}"/>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5" name="Footer Placeholder 4">
            <a:extLst>
              <a:ext uri="{FF2B5EF4-FFF2-40B4-BE49-F238E27FC236}">
                <a16:creationId xmlns:a16="http://schemas.microsoft.com/office/drawing/2014/main" id="{40F19356-26A0-41AD-A648-C89FA7A27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98D23-8F71-4C86-B9A0-DD96062EBEEA}"/>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301118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0A18-49C3-4E0D-ACDA-B6F52F315C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E6561A-E2CC-4072-AADF-A86A22595C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F85740-9744-400B-BA40-0A3930AA8CB2}"/>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5" name="Footer Placeholder 4">
            <a:extLst>
              <a:ext uri="{FF2B5EF4-FFF2-40B4-BE49-F238E27FC236}">
                <a16:creationId xmlns:a16="http://schemas.microsoft.com/office/drawing/2014/main" id="{3500F06D-432E-4276-8151-5BE910D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764A0-C2C8-40AD-B2F2-4031035093EA}"/>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3380771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B73A9-4E09-4D47-83BE-380D4D3A3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BD8EF-2319-4081-BCEE-670EC0F7C1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F286CA-FC8D-4CB3-A62A-4AB9810D97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012D02-7836-4AB0-AD3F-2F4A4876120D}"/>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6" name="Footer Placeholder 5">
            <a:extLst>
              <a:ext uri="{FF2B5EF4-FFF2-40B4-BE49-F238E27FC236}">
                <a16:creationId xmlns:a16="http://schemas.microsoft.com/office/drawing/2014/main" id="{8D4038BF-61B0-4F24-B74B-75CBC48606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70393A-47C1-4103-8519-8CD9666A2D6F}"/>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357848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94F3D-D879-4B71-A599-21430889B4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863F95-0F07-435F-8AFF-708B0621B2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F65843-5CFD-4023-91E5-6D6BEE960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B8BE41-CD23-4662-9FD2-5D56B2D9FC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DDF3EB-95C7-4A5E-9CE4-427A7A585D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B95874-46C2-42E6-A01E-305E2A63C3FA}"/>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8" name="Footer Placeholder 7">
            <a:extLst>
              <a:ext uri="{FF2B5EF4-FFF2-40B4-BE49-F238E27FC236}">
                <a16:creationId xmlns:a16="http://schemas.microsoft.com/office/drawing/2014/main" id="{29A0C3DD-B2F7-4A42-AE70-B880FF7B16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6DC18-165A-4FD0-A06A-566E06E28F80}"/>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2708590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2EE6F-C488-4969-8080-2A9065724B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8C4E4-FFA6-4CDA-8E91-FCF126852768}"/>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4" name="Footer Placeholder 3">
            <a:extLst>
              <a:ext uri="{FF2B5EF4-FFF2-40B4-BE49-F238E27FC236}">
                <a16:creationId xmlns:a16="http://schemas.microsoft.com/office/drawing/2014/main" id="{0D006EF2-09CE-4565-8E42-F6B90D21C3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14109C-BC74-4A8F-8B00-B7C82452D635}"/>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200813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FAA2B-F914-4593-8007-B1D76B905A57}"/>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3" name="Footer Placeholder 2">
            <a:extLst>
              <a:ext uri="{FF2B5EF4-FFF2-40B4-BE49-F238E27FC236}">
                <a16:creationId xmlns:a16="http://schemas.microsoft.com/office/drawing/2014/main" id="{01F87B5A-F5AC-4CC9-AF94-CB644BC643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8652B1-26E9-4663-9626-D9C8EC41E34B}"/>
              </a:ext>
            </a:extLst>
          </p:cNvPr>
          <p:cNvSpPr>
            <a:spLocks noGrp="1"/>
          </p:cNvSpPr>
          <p:nvPr>
            <p:ph type="sldNum" sz="quarter" idx="12"/>
          </p:nvPr>
        </p:nvSpPr>
        <p:spPr/>
        <p:txBody>
          <a:bodyPr/>
          <a:lstStyle/>
          <a:p>
            <a:fld id="{E3E5E5AF-1542-4E79-8D32-61EF0BD4A47A}" type="slidenum">
              <a:rPr lang="en-US" smtClean="0"/>
              <a:t>‹#›</a:t>
            </a:fld>
            <a:endParaRPr lang="en-US"/>
          </a:p>
        </p:txBody>
      </p:sp>
      <p:sp>
        <p:nvSpPr>
          <p:cNvPr id="5" name="Rectangle 4">
            <a:extLst>
              <a:ext uri="{FF2B5EF4-FFF2-40B4-BE49-F238E27FC236}">
                <a16:creationId xmlns:a16="http://schemas.microsoft.com/office/drawing/2014/main" id="{E7319B58-C885-0D08-5995-1382DACBE2F0}"/>
              </a:ext>
            </a:extLst>
          </p:cNvPr>
          <p:cNvSpPr/>
          <p:nvPr userDrawn="1"/>
        </p:nvSpPr>
        <p:spPr>
          <a:xfrm>
            <a:off x="0" y="0"/>
            <a:ext cx="12192000" cy="6557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337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10EB-28A8-4A7E-8452-ABFC714BDD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7885EA-D091-453A-90BD-807268B506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8FACF-59E6-4099-B160-62124C40F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8EFC90-0F0F-4654-ABAF-8F7D8992ED2E}"/>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6" name="Footer Placeholder 5">
            <a:extLst>
              <a:ext uri="{FF2B5EF4-FFF2-40B4-BE49-F238E27FC236}">
                <a16:creationId xmlns:a16="http://schemas.microsoft.com/office/drawing/2014/main" id="{5AF23B4E-7F3C-4E54-8999-035C9CE5D7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0013C-28D4-46D6-A5AB-3C709E734946}"/>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4123771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0CFE0-0506-4F66-86A8-6C1BD3930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6A2D39-C54A-4BB2-8582-6A4AA8D504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05F5F9-59D7-44B9-AC33-B60160B71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07368-82DA-4377-B2CA-B0775E94DD8E}"/>
              </a:ext>
            </a:extLst>
          </p:cNvPr>
          <p:cNvSpPr>
            <a:spLocks noGrp="1"/>
          </p:cNvSpPr>
          <p:nvPr>
            <p:ph type="dt" sz="half" idx="10"/>
          </p:nvPr>
        </p:nvSpPr>
        <p:spPr/>
        <p:txBody>
          <a:bodyPr/>
          <a:lstStyle/>
          <a:p>
            <a:fld id="{78510339-DC68-4EC9-94E2-9B7010D0F28B}" type="datetimeFigureOut">
              <a:rPr lang="en-US" smtClean="0"/>
              <a:t>10/23/2025</a:t>
            </a:fld>
            <a:endParaRPr lang="en-US"/>
          </a:p>
        </p:txBody>
      </p:sp>
      <p:sp>
        <p:nvSpPr>
          <p:cNvPr id="6" name="Footer Placeholder 5">
            <a:extLst>
              <a:ext uri="{FF2B5EF4-FFF2-40B4-BE49-F238E27FC236}">
                <a16:creationId xmlns:a16="http://schemas.microsoft.com/office/drawing/2014/main" id="{9BEF085B-9BD5-408D-AF0D-A834C10AE0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DB21DC-1B70-480A-9D82-CC28E86B2A03}"/>
              </a:ext>
            </a:extLst>
          </p:cNvPr>
          <p:cNvSpPr>
            <a:spLocks noGrp="1"/>
          </p:cNvSpPr>
          <p:nvPr>
            <p:ph type="sldNum" sz="quarter" idx="12"/>
          </p:nvPr>
        </p:nvSpPr>
        <p:spPr/>
        <p:txBody>
          <a:bodyPr/>
          <a:lstStyle/>
          <a:p>
            <a:fld id="{E3E5E5AF-1542-4E79-8D32-61EF0BD4A47A}" type="slidenum">
              <a:rPr lang="en-US" smtClean="0"/>
              <a:t>‹#›</a:t>
            </a:fld>
            <a:endParaRPr lang="en-US"/>
          </a:p>
        </p:txBody>
      </p:sp>
    </p:spTree>
    <p:extLst>
      <p:ext uri="{BB962C8B-B14F-4D97-AF65-F5344CB8AC3E}">
        <p14:creationId xmlns:p14="http://schemas.microsoft.com/office/powerpoint/2010/main" val="3103409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BB9062-15DA-4CBA-ABD8-910B18C266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B08810-E916-4FAB-BBC0-3207687D07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47B81-750E-4651-8437-F0C354F1E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800" i="1" smtClean="0">
                <a:effectLst/>
              </a:defRPr>
            </a:lvl1pPr>
          </a:lstStyle>
          <a:p>
            <a:r>
              <a:rPr lang="en-US"/>
              <a:t>1025JA</a:t>
            </a:r>
          </a:p>
        </p:txBody>
      </p:sp>
      <p:sp>
        <p:nvSpPr>
          <p:cNvPr id="5" name="Footer Placeholder 4">
            <a:extLst>
              <a:ext uri="{FF2B5EF4-FFF2-40B4-BE49-F238E27FC236}">
                <a16:creationId xmlns:a16="http://schemas.microsoft.com/office/drawing/2014/main" id="{6A353789-4559-4308-B8FC-E08E8F180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11B53D82-AD62-44FA-AF62-DE1153D96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E3E5E5AF-1542-4E79-8D32-61EF0BD4A47A}" type="slidenum">
              <a:rPr lang="en-US" smtClean="0"/>
              <a:pPr/>
              <a:t>‹#›</a:t>
            </a:fld>
            <a:endParaRPr lang="en-US"/>
          </a:p>
        </p:txBody>
      </p:sp>
    </p:spTree>
    <p:extLst>
      <p:ext uri="{BB962C8B-B14F-4D97-AF65-F5344CB8AC3E}">
        <p14:creationId xmlns:p14="http://schemas.microsoft.com/office/powerpoint/2010/main" val="8238233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0D2-C153-6C4C-A3A4-4D1604271BF6}"/>
              </a:ext>
            </a:extLst>
          </p:cNvPr>
          <p:cNvSpPr>
            <a:spLocks noGrp="1"/>
          </p:cNvSpPr>
          <p:nvPr>
            <p:ph type="title"/>
          </p:nvPr>
        </p:nvSpPr>
        <p:spPr/>
        <p:txBody>
          <a:bodyPr>
            <a:normAutofit/>
          </a:bodyPr>
          <a:lstStyle/>
          <a:p>
            <a:br>
              <a:rPr lang="en-US"/>
            </a:br>
            <a:endParaRPr lang="en-US"/>
          </a:p>
        </p:txBody>
      </p:sp>
      <p:pic>
        <p:nvPicPr>
          <p:cNvPr id="6" name="Picture 5">
            <a:extLst>
              <a:ext uri="{FF2B5EF4-FFF2-40B4-BE49-F238E27FC236}">
                <a16:creationId xmlns:a16="http://schemas.microsoft.com/office/drawing/2014/main" id="{8BCC96FD-5E2D-6948-B6C5-19E2EED8AD15}"/>
              </a:ext>
            </a:extLst>
          </p:cNvPr>
          <p:cNvPicPr>
            <a:picLocks noChangeAspect="1"/>
          </p:cNvPicPr>
          <p:nvPr/>
        </p:nvPicPr>
        <p:blipFill>
          <a:blip r:embed="rId3"/>
          <a:srcRect t="13630" b="2438"/>
          <a:stretch>
            <a:fillRect/>
          </a:stretch>
        </p:blipFill>
        <p:spPr>
          <a:xfrm>
            <a:off x="0" y="0"/>
            <a:ext cx="12192000" cy="6858000"/>
          </a:xfrm>
          <a:prstGeom prst="rect">
            <a:avLst/>
          </a:prstGeom>
        </p:spPr>
      </p:pic>
      <p:sp>
        <p:nvSpPr>
          <p:cNvPr id="3" name="Date Placeholder 3">
            <a:extLst>
              <a:ext uri="{FF2B5EF4-FFF2-40B4-BE49-F238E27FC236}">
                <a16:creationId xmlns:a16="http://schemas.microsoft.com/office/drawing/2014/main" id="{C9168E98-F82E-81AB-8A6A-C578E957A1A1}"/>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116502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wimming in a pool&#10;&#10;AI-generated content may be incorrect.">
            <a:extLst>
              <a:ext uri="{FF2B5EF4-FFF2-40B4-BE49-F238E27FC236}">
                <a16:creationId xmlns:a16="http://schemas.microsoft.com/office/drawing/2014/main" id="{EC3CA9EB-6FAB-FFA8-E068-FFCD0B8951F0}"/>
              </a:ext>
            </a:extLst>
          </p:cNvPr>
          <p:cNvPicPr>
            <a:picLocks noChangeAspect="1"/>
          </p:cNvPicPr>
          <p:nvPr/>
        </p:nvPicPr>
        <p:blipFill>
          <a:blip r:embed="rId3"/>
          <a:stretch>
            <a:fillRect/>
          </a:stretch>
        </p:blipFill>
        <p:spPr>
          <a:xfrm>
            <a:off x="1524" y="0"/>
            <a:ext cx="12190476" cy="6858857"/>
          </a:xfrm>
          <a:prstGeom prst="rect">
            <a:avLst/>
          </a:prstGeom>
        </p:spPr>
      </p:pic>
      <p:sp>
        <p:nvSpPr>
          <p:cNvPr id="6" name="Rectangle 5">
            <a:extLst>
              <a:ext uri="{FF2B5EF4-FFF2-40B4-BE49-F238E27FC236}">
                <a16:creationId xmlns:a16="http://schemas.microsoft.com/office/drawing/2014/main" id="{0F12616A-A4A4-D938-3B9F-FB5BED3FE8B6}"/>
              </a:ext>
            </a:extLst>
          </p:cNvPr>
          <p:cNvSpPr/>
          <p:nvPr/>
        </p:nvSpPr>
        <p:spPr>
          <a:xfrm>
            <a:off x="0" y="1966416"/>
            <a:ext cx="12191999" cy="3015276"/>
          </a:xfrm>
          <a:prstGeom prst="rect">
            <a:avLst/>
          </a:prstGeom>
          <a:solidFill>
            <a:srgbClr val="EE7323">
              <a:alpha val="89781"/>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75000"/>
              </a:lnSpc>
            </a:pPr>
            <a:br>
              <a:rPr lang="en-US" sz="5400" b="1">
                <a:solidFill>
                  <a:schemeClr val="bg1"/>
                </a:solidFill>
                <a:latin typeface="DIN Condensed" panose="020B0606040000020204"/>
              </a:rPr>
            </a:br>
            <a:endParaRPr lang="en-US" sz="5400"/>
          </a:p>
        </p:txBody>
      </p:sp>
      <p:sp>
        <p:nvSpPr>
          <p:cNvPr id="8" name="TextBox 7">
            <a:extLst>
              <a:ext uri="{FF2B5EF4-FFF2-40B4-BE49-F238E27FC236}">
                <a16:creationId xmlns:a16="http://schemas.microsoft.com/office/drawing/2014/main" id="{B18F7D65-D57F-BFFA-3EDF-6FC6B8E6531D}"/>
              </a:ext>
            </a:extLst>
          </p:cNvPr>
          <p:cNvSpPr txBox="1"/>
          <p:nvPr/>
        </p:nvSpPr>
        <p:spPr>
          <a:xfrm>
            <a:off x="116838" y="3224740"/>
            <a:ext cx="3813812" cy="524695"/>
          </a:xfrm>
          <a:prstGeom prst="rect">
            <a:avLst/>
          </a:prstGeom>
          <a:noFill/>
        </p:spPr>
        <p:txBody>
          <a:bodyPr wrap="square" rtlCol="0">
            <a:spAutoFit/>
          </a:bodyPr>
          <a:lstStyle/>
          <a:p>
            <a:pPr algn="ctr">
              <a:lnSpc>
                <a:spcPct val="75000"/>
              </a:lnSpc>
            </a:pPr>
            <a:r>
              <a:rPr lang="en-US" sz="3600" b="1">
                <a:solidFill>
                  <a:schemeClr val="bg1"/>
                </a:solidFill>
                <a:latin typeface="Arial" panose="020B0604020202020204" pitchFamily="34" charset="0"/>
                <a:cs typeface="Arial" panose="020B0604020202020204" pitchFamily="34" charset="0"/>
              </a:rPr>
              <a:t>ACHIEVEMENT</a:t>
            </a:r>
            <a:endParaRPr lang="en-US" sz="36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AAE4C6F-D477-5C43-8386-1F0338B399AB}"/>
              </a:ext>
            </a:extLst>
          </p:cNvPr>
          <p:cNvSpPr>
            <a:spLocks noGrp="1"/>
          </p:cNvSpPr>
          <p:nvPr>
            <p:ph idx="1"/>
          </p:nvPr>
        </p:nvSpPr>
        <p:spPr>
          <a:xfrm>
            <a:off x="3985793" y="2473046"/>
            <a:ext cx="7533107" cy="1223743"/>
          </a:xfrm>
        </p:spPr>
        <p:txBody>
          <a:bodyPr>
            <a:noAutofit/>
          </a:bodyPr>
          <a:lstStyle/>
          <a:p>
            <a:pPr marL="0" indent="0">
              <a:buNone/>
            </a:pPr>
            <a:r>
              <a:rPr lang="en-US" sz="2400">
                <a:solidFill>
                  <a:schemeClr val="bg1"/>
                </a:solidFill>
                <a:latin typeface="Times New Roman" panose="02020603050405020304" pitchFamily="18" charset="0"/>
                <a:cs typeface="Times New Roman" panose="02020603050405020304" pitchFamily="18" charset="0"/>
              </a:rPr>
              <a:t>Confidence comes from doing, learning, and knowing. </a:t>
            </a:r>
          </a:p>
          <a:p>
            <a:pPr marL="0" indent="0">
              <a:buNone/>
            </a:pPr>
            <a:r>
              <a:rPr lang="en-US" sz="2400">
                <a:solidFill>
                  <a:schemeClr val="bg1"/>
                </a:solidFill>
                <a:latin typeface="Times New Roman" panose="02020603050405020304" pitchFamily="18" charset="0"/>
                <a:cs typeface="Times New Roman" panose="02020603050405020304" pitchFamily="18" charset="0"/>
              </a:rPr>
              <a:t>A powerful way to foster wellness is in the accomplishment on your own terms.</a:t>
            </a:r>
          </a:p>
        </p:txBody>
      </p:sp>
      <p:sp>
        <p:nvSpPr>
          <p:cNvPr id="11" name="TextBox 10">
            <a:extLst>
              <a:ext uri="{FF2B5EF4-FFF2-40B4-BE49-F238E27FC236}">
                <a16:creationId xmlns:a16="http://schemas.microsoft.com/office/drawing/2014/main" id="{F3618BA3-7463-AB78-4B51-3BEBC46F56AE}"/>
              </a:ext>
            </a:extLst>
          </p:cNvPr>
          <p:cNvSpPr txBox="1"/>
          <p:nvPr/>
        </p:nvSpPr>
        <p:spPr>
          <a:xfrm>
            <a:off x="3969031" y="3777909"/>
            <a:ext cx="8269628" cy="461665"/>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SUPPORT BY: </a:t>
            </a:r>
            <a:r>
              <a:rPr lang="en-US" sz="2400">
                <a:solidFill>
                  <a:schemeClr val="bg1"/>
                </a:solidFill>
                <a:latin typeface="Times New Roman" panose="02020603050405020304" pitchFamily="18" charset="0"/>
                <a:cs typeface="Times New Roman" panose="02020603050405020304" pitchFamily="18" charset="0"/>
              </a:rPr>
              <a:t>Optimal Challenge  |  Support  |  Skills Training</a:t>
            </a:r>
          </a:p>
        </p:txBody>
      </p:sp>
      <p:sp>
        <p:nvSpPr>
          <p:cNvPr id="2" name="Date Placeholder 3">
            <a:extLst>
              <a:ext uri="{FF2B5EF4-FFF2-40B4-BE49-F238E27FC236}">
                <a16:creationId xmlns:a16="http://schemas.microsoft.com/office/drawing/2014/main" id="{55C857CA-0057-FEEA-CFF6-E26BC686FEEE}"/>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91742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holding a keyboard&#10;&#10;Description automatically generated with low confidence">
            <a:extLst>
              <a:ext uri="{FF2B5EF4-FFF2-40B4-BE49-F238E27FC236}">
                <a16:creationId xmlns:a16="http://schemas.microsoft.com/office/drawing/2014/main" id="{91509056-7C52-FC4C-AF7F-CB5E451DE367}"/>
              </a:ext>
            </a:extLst>
          </p:cNvPr>
          <p:cNvPicPr>
            <a:picLocks noChangeAspect="1"/>
          </p:cNvPicPr>
          <p:nvPr/>
        </p:nvPicPr>
        <p:blipFill>
          <a:blip r:embed="rId3">
            <a:extLst>
              <a:ext uri="{28A0092B-C50C-407E-A947-70E740481C1C}">
                <a14:useLocalDpi xmlns:a14="http://schemas.microsoft.com/office/drawing/2010/main" val="0"/>
              </a:ext>
            </a:extLst>
          </a:blip>
          <a:srcRect t="28463" b="20369"/>
          <a:stretch>
            <a:fillRect/>
          </a:stretch>
        </p:blipFill>
        <p:spPr>
          <a:xfrm>
            <a:off x="0" y="-78581"/>
            <a:ext cx="12240260" cy="6936581"/>
          </a:xfrm>
          <a:prstGeom prst="rect">
            <a:avLst/>
          </a:prstGeom>
        </p:spPr>
      </p:pic>
      <p:sp>
        <p:nvSpPr>
          <p:cNvPr id="5" name="Rectangle 4">
            <a:extLst>
              <a:ext uri="{FF2B5EF4-FFF2-40B4-BE49-F238E27FC236}">
                <a16:creationId xmlns:a16="http://schemas.microsoft.com/office/drawing/2014/main" id="{53BAF6FD-3613-5057-004B-13B43E47925B}"/>
              </a:ext>
            </a:extLst>
          </p:cNvPr>
          <p:cNvSpPr/>
          <p:nvPr/>
        </p:nvSpPr>
        <p:spPr>
          <a:xfrm>
            <a:off x="0" y="1966416"/>
            <a:ext cx="12191999" cy="3015276"/>
          </a:xfrm>
          <a:prstGeom prst="rect">
            <a:avLst/>
          </a:prstGeom>
          <a:solidFill>
            <a:srgbClr val="EE7323">
              <a:alpha val="89781"/>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75000"/>
              </a:lnSpc>
            </a:pPr>
            <a:br>
              <a:rPr lang="en-US" sz="5400" b="1">
                <a:solidFill>
                  <a:schemeClr val="bg1"/>
                </a:solidFill>
                <a:latin typeface="DIN Condensed" panose="020B0606040000020204"/>
              </a:rPr>
            </a:br>
            <a:endParaRPr lang="en-US" sz="5400"/>
          </a:p>
        </p:txBody>
      </p:sp>
      <p:sp>
        <p:nvSpPr>
          <p:cNvPr id="6" name="TextBox 5">
            <a:extLst>
              <a:ext uri="{FF2B5EF4-FFF2-40B4-BE49-F238E27FC236}">
                <a16:creationId xmlns:a16="http://schemas.microsoft.com/office/drawing/2014/main" id="{6D874C10-77AA-F43B-7539-5FBCEC886B8D}"/>
              </a:ext>
            </a:extLst>
          </p:cNvPr>
          <p:cNvSpPr txBox="1"/>
          <p:nvPr/>
        </p:nvSpPr>
        <p:spPr>
          <a:xfrm>
            <a:off x="15238" y="3212040"/>
            <a:ext cx="3813812" cy="509050"/>
          </a:xfrm>
          <a:prstGeom prst="rect">
            <a:avLst/>
          </a:prstGeom>
          <a:noFill/>
        </p:spPr>
        <p:txBody>
          <a:bodyPr wrap="square" rtlCol="0">
            <a:spAutoFit/>
          </a:bodyPr>
          <a:lstStyle/>
          <a:p>
            <a:pPr algn="ctr">
              <a:lnSpc>
                <a:spcPct val="75000"/>
              </a:lnSpc>
            </a:pPr>
            <a:r>
              <a:rPr lang="en-US" sz="3600" b="1">
                <a:solidFill>
                  <a:schemeClr val="bg1"/>
                </a:solidFill>
                <a:latin typeface="Arial" panose="020B0604020202020204" pitchFamily="34" charset="0"/>
                <a:cs typeface="Arial" panose="020B0604020202020204" pitchFamily="34" charset="0"/>
              </a:rPr>
              <a:t>AFFILIATION</a:t>
            </a:r>
            <a:endParaRPr lang="en-US" sz="36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6C4929E-A10E-7046-A4C0-572638CBBA13}"/>
              </a:ext>
            </a:extLst>
          </p:cNvPr>
          <p:cNvSpPr>
            <a:spLocks noGrp="1"/>
          </p:cNvSpPr>
          <p:nvPr>
            <p:ph idx="1"/>
          </p:nvPr>
        </p:nvSpPr>
        <p:spPr>
          <a:xfrm>
            <a:off x="3657601" y="2406849"/>
            <a:ext cx="7850776" cy="1238041"/>
          </a:xfrm>
        </p:spPr>
        <p:txBody>
          <a:bodyPr>
            <a:noAutofit/>
          </a:bodyPr>
          <a:lstStyle/>
          <a:p>
            <a:pPr marL="0" indent="0">
              <a:buNone/>
            </a:pPr>
            <a:r>
              <a:rPr lang="en-US" sz="2400">
                <a:solidFill>
                  <a:schemeClr val="bg1"/>
                </a:solidFill>
                <a:latin typeface="Times New Roman" panose="02020603050405020304" pitchFamily="18" charset="0"/>
                <a:cs typeface="Times New Roman" panose="02020603050405020304" pitchFamily="18" charset="0"/>
              </a:rPr>
              <a:t>One of the most basic human needs is to belong. Keeping people connected to other people is critical to achieving long-term well-being.</a:t>
            </a:r>
          </a:p>
        </p:txBody>
      </p:sp>
      <p:sp>
        <p:nvSpPr>
          <p:cNvPr id="10" name="TextBox 9">
            <a:extLst>
              <a:ext uri="{FF2B5EF4-FFF2-40B4-BE49-F238E27FC236}">
                <a16:creationId xmlns:a16="http://schemas.microsoft.com/office/drawing/2014/main" id="{B30158E0-5356-F098-7F2F-382C123E4C12}"/>
              </a:ext>
            </a:extLst>
          </p:cNvPr>
          <p:cNvSpPr txBox="1"/>
          <p:nvPr/>
        </p:nvSpPr>
        <p:spPr>
          <a:xfrm>
            <a:off x="3657601" y="3635718"/>
            <a:ext cx="8089899" cy="830997"/>
          </a:xfrm>
          <a:prstGeom prst="rect">
            <a:avLst/>
          </a:prstGeom>
          <a:noFill/>
        </p:spPr>
        <p:txBody>
          <a:bodyPr wrap="square" rtlCol="0">
            <a:spAutoFit/>
          </a:bodyPr>
          <a:lstStyle/>
          <a:p>
            <a:pPr lvl="0">
              <a:defRPr/>
            </a:pPr>
            <a:r>
              <a:rPr lang="en-US" sz="2000" b="1">
                <a:solidFill>
                  <a:schemeClr val="bg1"/>
                </a:solidFill>
                <a:latin typeface="Arial" panose="020B0604020202020204" pitchFamily="34" charset="0"/>
                <a:cs typeface="Arial" panose="020B0604020202020204" pitchFamily="34" charset="0"/>
              </a:rPr>
              <a:t>SUPPORT BY: </a:t>
            </a:r>
            <a:r>
              <a:rPr lang="en-US" sz="2400">
                <a:solidFill>
                  <a:schemeClr val="bg1"/>
                </a:solidFill>
                <a:latin typeface="Times New Roman" panose="02020603050405020304" pitchFamily="18" charset="0"/>
                <a:cs typeface="Times New Roman" panose="02020603050405020304" pitchFamily="18" charset="0"/>
              </a:rPr>
              <a:t>Providing opportunities for connecting with others  |  Creating a welcoming and inclusive culture</a:t>
            </a:r>
          </a:p>
        </p:txBody>
      </p:sp>
      <p:sp>
        <p:nvSpPr>
          <p:cNvPr id="2" name="Date Placeholder 3">
            <a:extLst>
              <a:ext uri="{FF2B5EF4-FFF2-40B4-BE49-F238E27FC236}">
                <a16:creationId xmlns:a16="http://schemas.microsoft.com/office/drawing/2014/main" id="{CDED9AE1-4708-B322-AA01-AD8B0326CC1A}"/>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3028341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mat with their hands in a mudra gesture&#10;&#10;AI-generated content may be incorrect.">
            <a:extLst>
              <a:ext uri="{FF2B5EF4-FFF2-40B4-BE49-F238E27FC236}">
                <a16:creationId xmlns:a16="http://schemas.microsoft.com/office/drawing/2014/main" id="{2BD20F37-5AEB-AED6-A787-B68430FE2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1"/>
            <a:ext cx="12190476" cy="6858857"/>
          </a:xfrm>
          <a:prstGeom prst="rect">
            <a:avLst/>
          </a:prstGeom>
        </p:spPr>
      </p:pic>
      <p:sp>
        <p:nvSpPr>
          <p:cNvPr id="7" name="Rectangle 6">
            <a:extLst>
              <a:ext uri="{FF2B5EF4-FFF2-40B4-BE49-F238E27FC236}">
                <a16:creationId xmlns:a16="http://schemas.microsoft.com/office/drawing/2014/main" id="{5AB0FFC7-CE42-5635-B371-837675124A49}"/>
              </a:ext>
            </a:extLst>
          </p:cNvPr>
          <p:cNvSpPr/>
          <p:nvPr/>
        </p:nvSpPr>
        <p:spPr>
          <a:xfrm>
            <a:off x="6466113" y="-6751"/>
            <a:ext cx="5724363" cy="6865607"/>
          </a:xfrm>
          <a:prstGeom prst="rect">
            <a:avLst/>
          </a:prstGeom>
          <a:solidFill>
            <a:srgbClr val="058C90">
              <a:alpha val="93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F3FE89-58BE-8688-771C-3FACB5789D2A}"/>
              </a:ext>
            </a:extLst>
          </p:cNvPr>
          <p:cNvSpPr txBox="1"/>
          <p:nvPr/>
        </p:nvSpPr>
        <p:spPr>
          <a:xfrm>
            <a:off x="6940873" y="617004"/>
            <a:ext cx="5101992" cy="924548"/>
          </a:xfrm>
          <a:prstGeom prst="rect">
            <a:avLst/>
          </a:prstGeom>
          <a:noFill/>
        </p:spPr>
        <p:txBody>
          <a:bodyPr wrap="square" rtlCol="0">
            <a:spAutoFit/>
          </a:bodyPr>
          <a:lstStyle/>
          <a:p>
            <a:pPr>
              <a:lnSpc>
                <a:spcPct val="75000"/>
              </a:lnSpc>
            </a:pPr>
            <a:r>
              <a:rPr lang="en-US" sz="3600" b="1">
                <a:solidFill>
                  <a:schemeClr val="bg1"/>
                </a:solidFill>
                <a:latin typeface="Arial" panose="020B0604020202020204" pitchFamily="34" charset="0"/>
                <a:cs typeface="Arial" panose="020B0604020202020204" pitchFamily="34" charset="0"/>
              </a:rPr>
              <a:t>WELLNESS OUTCOMES</a:t>
            </a:r>
            <a:endParaRPr lang="en-US" sz="36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6FBFF48-B889-9C4B-91C2-303A9D3FC1E1}"/>
              </a:ext>
            </a:extLst>
          </p:cNvPr>
          <p:cNvSpPr>
            <a:spLocks noGrp="1"/>
          </p:cNvSpPr>
          <p:nvPr>
            <p:ph idx="1"/>
          </p:nvPr>
        </p:nvSpPr>
        <p:spPr>
          <a:xfrm>
            <a:off x="6985240" y="1557438"/>
            <a:ext cx="4686107" cy="784001"/>
          </a:xfrm>
        </p:spPr>
        <p:txBody>
          <a:bodyPr>
            <a:normAutofit/>
          </a:bodyPr>
          <a:lstStyle/>
          <a:p>
            <a:pPr marL="0" indent="0">
              <a:buNone/>
            </a:pPr>
            <a:r>
              <a:rPr lang="en-US" sz="2400">
                <a:solidFill>
                  <a:schemeClr val="bg1"/>
                </a:solidFill>
                <a:latin typeface="Times New Roman" panose="02020603050405020304" pitchFamily="18" charset="0"/>
                <a:cs typeface="Times New Roman" panose="02020603050405020304" pitchFamily="18" charset="0"/>
              </a:rPr>
              <a:t>Research shows the 3 A’s are associated with:</a:t>
            </a:r>
          </a:p>
          <a:p>
            <a:pPr marL="0" indent="0">
              <a:buNone/>
            </a:pPr>
            <a:endParaRPr lang="en-US"/>
          </a:p>
          <a:p>
            <a:pPr marL="0" indent="0">
              <a:buNone/>
            </a:pPr>
            <a:endParaRPr lang="en-US"/>
          </a:p>
        </p:txBody>
      </p:sp>
      <p:sp>
        <p:nvSpPr>
          <p:cNvPr id="11" name="TextBox 10">
            <a:extLst>
              <a:ext uri="{FF2B5EF4-FFF2-40B4-BE49-F238E27FC236}">
                <a16:creationId xmlns:a16="http://schemas.microsoft.com/office/drawing/2014/main" id="{B3D74E0F-5274-69B2-31DC-AE277D658656}"/>
              </a:ext>
            </a:extLst>
          </p:cNvPr>
          <p:cNvSpPr txBox="1"/>
          <p:nvPr/>
        </p:nvSpPr>
        <p:spPr>
          <a:xfrm>
            <a:off x="8084409" y="2596052"/>
            <a:ext cx="3585437" cy="657552"/>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GREATER HAPPINESS &amp; LIFE SATISFACTION</a:t>
            </a:r>
            <a:endParaRPr lang="en-US" sz="24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B9912EC-C57E-5FC1-581E-DA83B3B3F18E}"/>
              </a:ext>
            </a:extLst>
          </p:cNvPr>
          <p:cNvSpPr txBox="1"/>
          <p:nvPr/>
        </p:nvSpPr>
        <p:spPr>
          <a:xfrm>
            <a:off x="8084409" y="3614649"/>
            <a:ext cx="3676877" cy="647100"/>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LOWER PERCEIVED STRESS</a:t>
            </a:r>
            <a:endParaRPr lang="en-US" sz="24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7A1F319-DEF9-BB14-0703-D9E41D2332B6}"/>
              </a:ext>
            </a:extLst>
          </p:cNvPr>
          <p:cNvSpPr txBox="1"/>
          <p:nvPr/>
        </p:nvSpPr>
        <p:spPr>
          <a:xfrm>
            <a:off x="8084409" y="4537253"/>
            <a:ext cx="3135129" cy="647100"/>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GREATER RESILIENCE</a:t>
            </a:r>
            <a:endParaRPr lang="en-US" sz="2400" b="1">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DA3398B-DD98-8380-CF35-4FC3793AEA62}"/>
              </a:ext>
            </a:extLst>
          </p:cNvPr>
          <p:cNvSpPr txBox="1"/>
          <p:nvPr/>
        </p:nvSpPr>
        <p:spPr>
          <a:xfrm>
            <a:off x="8105383" y="5459103"/>
            <a:ext cx="3564463" cy="647100"/>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BETTER SELF-REPORTED HEALTH</a:t>
            </a:r>
            <a:endParaRPr lang="en-US" sz="2400" b="1">
              <a:latin typeface="Arial" panose="020B0604020202020204" pitchFamily="34" charset="0"/>
              <a:cs typeface="Arial" panose="020B0604020202020204" pitchFamily="34" charset="0"/>
            </a:endParaRPr>
          </a:p>
        </p:txBody>
      </p:sp>
      <p:pic>
        <p:nvPicPr>
          <p:cNvPr id="19" name="Picture 18" descr="A white face with blue eyes and a black background&#10;&#10;AI-generated content may be incorrect.">
            <a:extLst>
              <a:ext uri="{FF2B5EF4-FFF2-40B4-BE49-F238E27FC236}">
                <a16:creationId xmlns:a16="http://schemas.microsoft.com/office/drawing/2014/main" id="{463CA3BE-BA5D-7198-1F99-DA46D566C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9586" y="2178253"/>
            <a:ext cx="1511508" cy="1511508"/>
          </a:xfrm>
          <a:prstGeom prst="rect">
            <a:avLst/>
          </a:prstGeom>
        </p:spPr>
      </p:pic>
      <p:pic>
        <p:nvPicPr>
          <p:cNvPr id="24" name="Picture 23" descr="A white and blue star on a black background&#10;&#10;AI-generated content may be incorrect.">
            <a:extLst>
              <a:ext uri="{FF2B5EF4-FFF2-40B4-BE49-F238E27FC236}">
                <a16:creationId xmlns:a16="http://schemas.microsoft.com/office/drawing/2014/main" id="{11E5BA9E-6433-E2CC-775B-9E3F1FE3EC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028" y="3161485"/>
            <a:ext cx="1511508" cy="1511508"/>
          </a:xfrm>
          <a:prstGeom prst="rect">
            <a:avLst/>
          </a:prstGeom>
        </p:spPr>
      </p:pic>
      <p:pic>
        <p:nvPicPr>
          <p:cNvPr id="26" name="Picture 25" descr="A white leaf on a black background&#10;&#10;AI-generated content may be incorrect.">
            <a:extLst>
              <a:ext uri="{FF2B5EF4-FFF2-40B4-BE49-F238E27FC236}">
                <a16:creationId xmlns:a16="http://schemas.microsoft.com/office/drawing/2014/main" id="{E7D4C3EC-88C5-371C-DD42-952759F1E2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470" y="4044244"/>
            <a:ext cx="1511508" cy="1511508"/>
          </a:xfrm>
          <a:prstGeom prst="rect">
            <a:avLst/>
          </a:prstGeom>
        </p:spPr>
      </p:pic>
      <p:pic>
        <p:nvPicPr>
          <p:cNvPr id="28" name="Picture 27" descr="A white heart with a blue line&#10;&#10;AI-generated content may be incorrect.">
            <a:extLst>
              <a:ext uri="{FF2B5EF4-FFF2-40B4-BE49-F238E27FC236}">
                <a16:creationId xmlns:a16="http://schemas.microsoft.com/office/drawing/2014/main" id="{9F1B9974-E9DC-6DE0-72D0-9981CCB4FC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19586" y="5010170"/>
            <a:ext cx="1511508" cy="1511508"/>
          </a:xfrm>
          <a:prstGeom prst="rect">
            <a:avLst/>
          </a:prstGeom>
        </p:spPr>
      </p:pic>
      <p:sp>
        <p:nvSpPr>
          <p:cNvPr id="2" name="Date Placeholder 3">
            <a:extLst>
              <a:ext uri="{FF2B5EF4-FFF2-40B4-BE49-F238E27FC236}">
                <a16:creationId xmlns:a16="http://schemas.microsoft.com/office/drawing/2014/main" id="{A3028717-6243-ACC0-220B-D6B2C16DC18E}"/>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3121025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0397E30-0681-ABBF-F170-88B59C8D8A52}"/>
              </a:ext>
            </a:extLst>
          </p:cNvPr>
          <p:cNvSpPr/>
          <p:nvPr/>
        </p:nvSpPr>
        <p:spPr>
          <a:xfrm>
            <a:off x="6096000" y="-6751"/>
            <a:ext cx="6135974" cy="6887236"/>
          </a:xfrm>
          <a:prstGeom prst="rect">
            <a:avLst/>
          </a:prstGeom>
          <a:solidFill>
            <a:srgbClr val="F6FA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356FF25-DD1B-05F8-C374-1301179E7B9D}"/>
              </a:ext>
            </a:extLst>
          </p:cNvPr>
          <p:cNvSpPr/>
          <p:nvPr/>
        </p:nvSpPr>
        <p:spPr>
          <a:xfrm>
            <a:off x="1" y="-6751"/>
            <a:ext cx="6095999" cy="6864752"/>
          </a:xfrm>
          <a:prstGeom prst="rect">
            <a:avLst/>
          </a:prstGeom>
          <a:solidFill>
            <a:srgbClr val="058C9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0D5F7F6-FB4E-EB9A-3F06-0A9073B4F1FB}"/>
              </a:ext>
            </a:extLst>
          </p:cNvPr>
          <p:cNvSpPr txBox="1"/>
          <p:nvPr/>
        </p:nvSpPr>
        <p:spPr>
          <a:xfrm>
            <a:off x="467784" y="863083"/>
            <a:ext cx="4797083" cy="1340047"/>
          </a:xfrm>
          <a:prstGeom prst="rect">
            <a:avLst/>
          </a:prstGeom>
          <a:noFill/>
        </p:spPr>
        <p:txBody>
          <a:bodyPr wrap="square" rtlCol="0">
            <a:spAutoFit/>
          </a:bodyPr>
          <a:lstStyle/>
          <a:p>
            <a:pPr>
              <a:lnSpc>
                <a:spcPct val="75000"/>
              </a:lnSpc>
            </a:pPr>
            <a:r>
              <a:rPr lang="en-US" sz="3600" b="1">
                <a:solidFill>
                  <a:schemeClr val="bg1"/>
                </a:solidFill>
                <a:latin typeface="Arial" panose="020B0604020202020204" pitchFamily="34" charset="0"/>
                <a:cs typeface="Arial" panose="020B0604020202020204" pitchFamily="34" charset="0"/>
              </a:rPr>
              <a:t>WELLNESS: </a:t>
            </a:r>
            <a:br>
              <a:rPr lang="en-US" sz="3600" b="1">
                <a:solidFill>
                  <a:schemeClr val="bg1"/>
                </a:solidFill>
                <a:latin typeface="Arial" panose="020B0604020202020204" pitchFamily="34" charset="0"/>
                <a:cs typeface="Arial" panose="020B0604020202020204" pitchFamily="34" charset="0"/>
              </a:rPr>
            </a:br>
            <a:r>
              <a:rPr lang="en-US" sz="3600" b="1">
                <a:solidFill>
                  <a:schemeClr val="bg1"/>
                </a:solidFill>
                <a:latin typeface="Arial" panose="020B0604020202020204" pitchFamily="34" charset="0"/>
                <a:cs typeface="Arial" panose="020B0604020202020204" pitchFamily="34" charset="0"/>
              </a:rPr>
              <a:t>THREE LEVELS OF INFLUENCE</a:t>
            </a:r>
            <a:endParaRPr lang="en-US" sz="3600" b="1">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2CB8883D-5E2A-E749-B466-1E74E95F9376}"/>
              </a:ext>
            </a:extLst>
          </p:cNvPr>
          <p:cNvSpPr>
            <a:spLocks noGrp="1"/>
          </p:cNvSpPr>
          <p:nvPr>
            <p:ph idx="4294967295"/>
          </p:nvPr>
        </p:nvSpPr>
        <p:spPr>
          <a:xfrm>
            <a:off x="514292" y="2312080"/>
            <a:ext cx="5062048" cy="1161138"/>
          </a:xfrm>
        </p:spPr>
        <p:txBody>
          <a:bodyPr>
            <a:normAutofit fontScale="92500"/>
          </a:bodyPr>
          <a:lstStyle/>
          <a:p>
            <a:pPr marL="0" indent="0">
              <a:buNone/>
            </a:pPr>
            <a:r>
              <a:rPr lang="en-US" sz="2400">
                <a:solidFill>
                  <a:schemeClr val="bg1"/>
                </a:solidFill>
                <a:latin typeface="Times New Roman" panose="02020603050405020304" pitchFamily="18" charset="0"/>
                <a:cs typeface="Times New Roman" panose="02020603050405020304" pitchFamily="18" charset="0"/>
              </a:rPr>
              <a:t>No one lives in a vacuum. Our model recognizes that our wellness is affected by many different influences. These include:</a:t>
            </a:r>
          </a:p>
        </p:txBody>
      </p:sp>
      <p:pic>
        <p:nvPicPr>
          <p:cNvPr id="6" name="Picture 5">
            <a:extLst>
              <a:ext uri="{FF2B5EF4-FFF2-40B4-BE49-F238E27FC236}">
                <a16:creationId xmlns:a16="http://schemas.microsoft.com/office/drawing/2014/main" id="{94BB87A6-E900-9C45-93B4-28E23E063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4289" y="653223"/>
            <a:ext cx="5787794" cy="5777096"/>
          </a:xfrm>
          <a:prstGeom prst="rect">
            <a:avLst/>
          </a:prstGeom>
        </p:spPr>
      </p:pic>
      <p:sp>
        <p:nvSpPr>
          <p:cNvPr id="5" name="TextBox 4">
            <a:extLst>
              <a:ext uri="{FF2B5EF4-FFF2-40B4-BE49-F238E27FC236}">
                <a16:creationId xmlns:a16="http://schemas.microsoft.com/office/drawing/2014/main" id="{B89AE0F7-97C6-A587-7369-A3707F070763}"/>
              </a:ext>
            </a:extLst>
          </p:cNvPr>
          <p:cNvSpPr txBox="1"/>
          <p:nvPr/>
        </p:nvSpPr>
        <p:spPr>
          <a:xfrm>
            <a:off x="8548608" y="3161234"/>
            <a:ext cx="1245425" cy="6093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cs typeface="Arial" panose="020B0604020202020204" pitchFamily="34" charset="0"/>
              </a:rPr>
              <a:t>PERSON- CENTRIC WELLNESS</a:t>
            </a:r>
          </a:p>
        </p:txBody>
      </p:sp>
      <p:sp>
        <p:nvSpPr>
          <p:cNvPr id="8" name="TextBox 7">
            <a:extLst>
              <a:ext uri="{FF2B5EF4-FFF2-40B4-BE49-F238E27FC236}">
                <a16:creationId xmlns:a16="http://schemas.microsoft.com/office/drawing/2014/main" id="{F0226171-B74C-3D5D-4505-CE5781155149}"/>
              </a:ext>
            </a:extLst>
          </p:cNvPr>
          <p:cNvSpPr txBox="1"/>
          <p:nvPr/>
        </p:nvSpPr>
        <p:spPr>
          <a:xfrm>
            <a:off x="1777818" y="3862012"/>
            <a:ext cx="2074656" cy="370101"/>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INDIVIDUAL</a:t>
            </a:r>
            <a:endParaRPr lang="en-US" sz="24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11B500B-EEFA-0A5C-94D9-A4778D7A17B9}"/>
              </a:ext>
            </a:extLst>
          </p:cNvPr>
          <p:cNvSpPr txBox="1"/>
          <p:nvPr/>
        </p:nvSpPr>
        <p:spPr>
          <a:xfrm>
            <a:off x="1777818" y="4694507"/>
            <a:ext cx="2753228" cy="380553"/>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COMMUNITY</a:t>
            </a:r>
            <a:endParaRPr lang="en-US" sz="24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718277D-9FA2-50CA-0B47-528BEFC98C61}"/>
              </a:ext>
            </a:extLst>
          </p:cNvPr>
          <p:cNvSpPr txBox="1"/>
          <p:nvPr/>
        </p:nvSpPr>
        <p:spPr>
          <a:xfrm>
            <a:off x="1777818" y="5592497"/>
            <a:ext cx="2753228" cy="380553"/>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SOCIETY</a:t>
            </a:r>
            <a:endParaRPr lang="en-US" sz="2400" b="1">
              <a:latin typeface="Arial" panose="020B0604020202020204" pitchFamily="34" charset="0"/>
              <a:cs typeface="Arial" panose="020B0604020202020204" pitchFamily="34" charset="0"/>
            </a:endParaRPr>
          </a:p>
        </p:txBody>
      </p:sp>
      <p:pic>
        <p:nvPicPr>
          <p:cNvPr id="14" name="Picture 13" descr="A white silhouette of a person&#10;&#10;AI-generated content may be incorrect.">
            <a:extLst>
              <a:ext uri="{FF2B5EF4-FFF2-40B4-BE49-F238E27FC236}">
                <a16:creationId xmlns:a16="http://schemas.microsoft.com/office/drawing/2014/main" id="{3CC104B1-B85E-CCF5-70D7-78078D8CB1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92" y="3399768"/>
            <a:ext cx="1152499" cy="1152499"/>
          </a:xfrm>
          <a:prstGeom prst="rect">
            <a:avLst/>
          </a:prstGeom>
        </p:spPr>
      </p:pic>
      <p:pic>
        <p:nvPicPr>
          <p:cNvPr id="16" name="Picture 15" descr="A white house with a chimney&#10;&#10;AI-generated content may be incorrect.">
            <a:extLst>
              <a:ext uri="{FF2B5EF4-FFF2-40B4-BE49-F238E27FC236}">
                <a16:creationId xmlns:a16="http://schemas.microsoft.com/office/drawing/2014/main" id="{3D4B56EB-C9EC-0B2F-6655-3CCD284D9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767" y="4100347"/>
            <a:ext cx="1451548" cy="1451548"/>
          </a:xfrm>
          <a:prstGeom prst="rect">
            <a:avLst/>
          </a:prstGeom>
        </p:spPr>
      </p:pic>
      <p:pic>
        <p:nvPicPr>
          <p:cNvPr id="18" name="Picture 17" descr="A white icon with a black background&#10;&#10;AI-generated content may be incorrect.">
            <a:extLst>
              <a:ext uri="{FF2B5EF4-FFF2-40B4-BE49-F238E27FC236}">
                <a16:creationId xmlns:a16="http://schemas.microsoft.com/office/drawing/2014/main" id="{F45A36B4-106A-811E-379D-3D7BC991F1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188" y="5106365"/>
            <a:ext cx="1324660" cy="1324660"/>
          </a:xfrm>
          <a:prstGeom prst="rect">
            <a:avLst/>
          </a:prstGeom>
        </p:spPr>
      </p:pic>
      <p:sp>
        <p:nvSpPr>
          <p:cNvPr id="4" name="Date Placeholder 3">
            <a:extLst>
              <a:ext uri="{FF2B5EF4-FFF2-40B4-BE49-F238E27FC236}">
                <a16:creationId xmlns:a16="http://schemas.microsoft.com/office/drawing/2014/main" id="{7A389E8A-CFC0-5FBC-51BC-9DC046901414}"/>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89309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looking at his watch&#10;&#10;AI-generated content may be incorrect.">
            <a:extLst>
              <a:ext uri="{FF2B5EF4-FFF2-40B4-BE49-F238E27FC236}">
                <a16:creationId xmlns:a16="http://schemas.microsoft.com/office/drawing/2014/main" id="{DAA12C4C-03B2-A901-4CA8-D553A0554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 y="0"/>
            <a:ext cx="12200469" cy="6864480"/>
          </a:xfrm>
          <a:prstGeom prst="rect">
            <a:avLst/>
          </a:prstGeom>
        </p:spPr>
      </p:pic>
      <p:sp>
        <p:nvSpPr>
          <p:cNvPr id="5" name="Rectangle 4">
            <a:extLst>
              <a:ext uri="{FF2B5EF4-FFF2-40B4-BE49-F238E27FC236}">
                <a16:creationId xmlns:a16="http://schemas.microsoft.com/office/drawing/2014/main" id="{115F859F-046A-F73F-FC3E-3F4B5F431E33}"/>
              </a:ext>
            </a:extLst>
          </p:cNvPr>
          <p:cNvSpPr/>
          <p:nvPr/>
        </p:nvSpPr>
        <p:spPr>
          <a:xfrm>
            <a:off x="0" y="2458386"/>
            <a:ext cx="12200469" cy="1858781"/>
          </a:xfrm>
          <a:prstGeom prst="rect">
            <a:avLst/>
          </a:prstGeom>
          <a:solidFill>
            <a:srgbClr val="EE7323">
              <a:alpha val="89781"/>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75000"/>
              </a:lnSpc>
            </a:pPr>
            <a:br>
              <a:rPr lang="en-US" sz="5400" b="1">
                <a:solidFill>
                  <a:schemeClr val="bg1"/>
                </a:solidFill>
                <a:latin typeface="DIN Condensed" panose="020B0606040000020204"/>
              </a:rPr>
            </a:br>
            <a:endParaRPr lang="en-US" sz="5400"/>
          </a:p>
        </p:txBody>
      </p:sp>
      <p:sp>
        <p:nvSpPr>
          <p:cNvPr id="6" name="TextBox 5">
            <a:extLst>
              <a:ext uri="{FF2B5EF4-FFF2-40B4-BE49-F238E27FC236}">
                <a16:creationId xmlns:a16="http://schemas.microsoft.com/office/drawing/2014/main" id="{69CC922D-43EB-D1E5-6431-51F98BE3703F}"/>
              </a:ext>
            </a:extLst>
          </p:cNvPr>
          <p:cNvSpPr txBox="1"/>
          <p:nvPr/>
        </p:nvSpPr>
        <p:spPr>
          <a:xfrm>
            <a:off x="1450338" y="3195800"/>
            <a:ext cx="3096262" cy="524695"/>
          </a:xfrm>
          <a:prstGeom prst="rect">
            <a:avLst/>
          </a:prstGeom>
          <a:noFill/>
        </p:spPr>
        <p:txBody>
          <a:bodyPr wrap="square" rtlCol="0">
            <a:spAutoFit/>
          </a:bodyPr>
          <a:lstStyle/>
          <a:p>
            <a:pPr algn="ctr">
              <a:lnSpc>
                <a:spcPct val="75000"/>
              </a:lnSpc>
            </a:pPr>
            <a:r>
              <a:rPr lang="en-US" sz="3600" b="1">
                <a:solidFill>
                  <a:schemeClr val="bg1"/>
                </a:solidFill>
                <a:latin typeface="Arial" panose="020B0604020202020204" pitchFamily="34" charset="0"/>
                <a:cs typeface="Arial" panose="020B0604020202020204" pitchFamily="34" charset="0"/>
              </a:rPr>
              <a:t>INDIVIDUAL</a:t>
            </a:r>
            <a:endParaRPr lang="en-US" sz="3600" b="1">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19F9AA78-848B-81DA-263B-57F40CEE147B}"/>
              </a:ext>
            </a:extLst>
          </p:cNvPr>
          <p:cNvSpPr txBox="1">
            <a:spLocks/>
          </p:cNvSpPr>
          <p:nvPr/>
        </p:nvSpPr>
        <p:spPr>
          <a:xfrm>
            <a:off x="4565328" y="3027600"/>
            <a:ext cx="6229672" cy="7678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bg1"/>
                </a:solidFill>
                <a:latin typeface="Times New Roman" panose="02020603050405020304" pitchFamily="18" charset="0"/>
                <a:cs typeface="Times New Roman" panose="02020603050405020304" pitchFamily="18" charset="0"/>
              </a:rPr>
              <a:t>Personal Interests  |  Values  |  Beliefs  |  Attitudes </a:t>
            </a:r>
            <a:br>
              <a:rPr lang="en-US" sz="2400">
                <a:solidFill>
                  <a:schemeClr val="bg1"/>
                </a:solidFill>
                <a:latin typeface="Times New Roman" panose="02020603050405020304" pitchFamily="18" charset="0"/>
                <a:cs typeface="Times New Roman" panose="02020603050405020304" pitchFamily="18" charset="0"/>
              </a:rPr>
            </a:br>
            <a:r>
              <a:rPr lang="en-US" sz="2400">
                <a:solidFill>
                  <a:schemeClr val="bg1"/>
                </a:solidFill>
                <a:latin typeface="Times New Roman" panose="02020603050405020304" pitchFamily="18" charset="0"/>
                <a:cs typeface="Times New Roman" panose="02020603050405020304" pitchFamily="18" charset="0"/>
              </a:rPr>
              <a:t>Knowledge  |  Personality</a:t>
            </a:r>
          </a:p>
        </p:txBody>
      </p:sp>
      <p:sp>
        <p:nvSpPr>
          <p:cNvPr id="2" name="Date Placeholder 3">
            <a:extLst>
              <a:ext uri="{FF2B5EF4-FFF2-40B4-BE49-F238E27FC236}">
                <a16:creationId xmlns:a16="http://schemas.microsoft.com/office/drawing/2014/main" id="{19AA19FC-5850-388A-B1BC-1834346EBED0}"/>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376926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ath with tall grass and flowers&#10;&#10;AI-generated content may be incorrect.">
            <a:extLst>
              <a:ext uri="{FF2B5EF4-FFF2-40B4-BE49-F238E27FC236}">
                <a16:creationId xmlns:a16="http://schemas.microsoft.com/office/drawing/2014/main" id="{B633F056-635F-B965-D1DB-187E3E639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 y="0"/>
            <a:ext cx="12198945" cy="6863622"/>
          </a:xfrm>
          <a:prstGeom prst="rect">
            <a:avLst/>
          </a:prstGeom>
        </p:spPr>
      </p:pic>
      <p:sp>
        <p:nvSpPr>
          <p:cNvPr id="15" name="Rectangle 14">
            <a:extLst>
              <a:ext uri="{FF2B5EF4-FFF2-40B4-BE49-F238E27FC236}">
                <a16:creationId xmlns:a16="http://schemas.microsoft.com/office/drawing/2014/main" id="{ACF6C1B1-0A0E-E43D-3BCB-B58FBBE97BA9}"/>
              </a:ext>
            </a:extLst>
          </p:cNvPr>
          <p:cNvSpPr/>
          <p:nvPr/>
        </p:nvSpPr>
        <p:spPr>
          <a:xfrm>
            <a:off x="0" y="2458386"/>
            <a:ext cx="12200469" cy="1858781"/>
          </a:xfrm>
          <a:prstGeom prst="rect">
            <a:avLst/>
          </a:prstGeom>
          <a:solidFill>
            <a:srgbClr val="EE7323">
              <a:alpha val="89781"/>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75000"/>
              </a:lnSpc>
            </a:pPr>
            <a:br>
              <a:rPr lang="en-US" sz="5400" b="1">
                <a:solidFill>
                  <a:schemeClr val="bg1"/>
                </a:solidFill>
                <a:latin typeface="DIN Condensed" panose="020B0606040000020204"/>
              </a:rPr>
            </a:br>
            <a:endParaRPr lang="en-US" sz="5400"/>
          </a:p>
        </p:txBody>
      </p:sp>
      <p:sp>
        <p:nvSpPr>
          <p:cNvPr id="8" name="TextBox 7">
            <a:extLst>
              <a:ext uri="{FF2B5EF4-FFF2-40B4-BE49-F238E27FC236}">
                <a16:creationId xmlns:a16="http://schemas.microsoft.com/office/drawing/2014/main" id="{D6B0F571-900F-6D4B-35B4-46671D17DC5A}"/>
              </a:ext>
            </a:extLst>
          </p:cNvPr>
          <p:cNvSpPr txBox="1"/>
          <p:nvPr/>
        </p:nvSpPr>
        <p:spPr>
          <a:xfrm>
            <a:off x="1170938" y="3195800"/>
            <a:ext cx="3499488" cy="524695"/>
          </a:xfrm>
          <a:prstGeom prst="rect">
            <a:avLst/>
          </a:prstGeom>
          <a:noFill/>
        </p:spPr>
        <p:txBody>
          <a:bodyPr wrap="square" rtlCol="0">
            <a:spAutoFit/>
          </a:bodyPr>
          <a:lstStyle/>
          <a:p>
            <a:pPr algn="ctr">
              <a:lnSpc>
                <a:spcPct val="75000"/>
              </a:lnSpc>
            </a:pPr>
            <a:r>
              <a:rPr lang="en-US" sz="3600" b="1">
                <a:solidFill>
                  <a:schemeClr val="bg1"/>
                </a:solidFill>
                <a:latin typeface="Arial" panose="020B0604020202020204" pitchFamily="34" charset="0"/>
                <a:cs typeface="Arial" panose="020B0604020202020204" pitchFamily="34" charset="0"/>
              </a:rPr>
              <a:t>COMMUNITY</a:t>
            </a:r>
            <a:endParaRPr lang="en-US" sz="3600" b="1">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5F06C466-CD6A-7503-C410-4071FD04F094}"/>
              </a:ext>
            </a:extLst>
          </p:cNvPr>
          <p:cNvSpPr txBox="1">
            <a:spLocks/>
          </p:cNvSpPr>
          <p:nvPr/>
        </p:nvSpPr>
        <p:spPr>
          <a:xfrm>
            <a:off x="4565328" y="3012610"/>
            <a:ext cx="6229672" cy="779901"/>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bg1"/>
                </a:solidFill>
                <a:latin typeface="Times New Roman" panose="02020603050405020304" pitchFamily="18" charset="0"/>
                <a:cs typeface="Times New Roman" panose="02020603050405020304" pitchFamily="18" charset="0"/>
              </a:rPr>
              <a:t>Relationships  |  Social Networks </a:t>
            </a:r>
            <a:br>
              <a:rPr lang="en-US" sz="2400">
                <a:solidFill>
                  <a:schemeClr val="bg1"/>
                </a:solidFill>
                <a:latin typeface="Times New Roman" panose="02020603050405020304" pitchFamily="18" charset="0"/>
                <a:cs typeface="Times New Roman" panose="02020603050405020304" pitchFamily="18" charset="0"/>
              </a:rPr>
            </a:br>
            <a:r>
              <a:rPr lang="en-US" sz="2400">
                <a:solidFill>
                  <a:schemeClr val="bg1"/>
                </a:solidFill>
                <a:latin typeface="Times New Roman" panose="02020603050405020304" pitchFamily="18" charset="0"/>
                <a:cs typeface="Times New Roman" panose="02020603050405020304" pitchFamily="18" charset="0"/>
              </a:rPr>
              <a:t>Neighborhood Resources  |  Programs and Services</a:t>
            </a:r>
          </a:p>
        </p:txBody>
      </p:sp>
      <p:sp>
        <p:nvSpPr>
          <p:cNvPr id="2" name="Date Placeholder 3">
            <a:extLst>
              <a:ext uri="{FF2B5EF4-FFF2-40B4-BE49-F238E27FC236}">
                <a16:creationId xmlns:a16="http://schemas.microsoft.com/office/drawing/2014/main" id="{9EA4A3A6-32BD-4B7B-CFDF-B39B2D673746}"/>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1480363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wo women sitting on a brick wall&#10;&#10;AI-generated content may be incorrect.">
            <a:extLst>
              <a:ext uri="{FF2B5EF4-FFF2-40B4-BE49-F238E27FC236}">
                <a16:creationId xmlns:a16="http://schemas.microsoft.com/office/drawing/2014/main" id="{139B22A9-E55F-B874-A8EA-28CF2DDD3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1"/>
            <a:ext cx="12190476" cy="6858857"/>
          </a:xfrm>
          <a:prstGeom prst="rect">
            <a:avLst/>
          </a:prstGeom>
        </p:spPr>
      </p:pic>
      <p:sp>
        <p:nvSpPr>
          <p:cNvPr id="11" name="Rectangle 10">
            <a:extLst>
              <a:ext uri="{FF2B5EF4-FFF2-40B4-BE49-F238E27FC236}">
                <a16:creationId xmlns:a16="http://schemas.microsoft.com/office/drawing/2014/main" id="{DB42B432-49BE-28AB-5E95-C22AFA0A2EBC}"/>
              </a:ext>
            </a:extLst>
          </p:cNvPr>
          <p:cNvSpPr/>
          <p:nvPr/>
        </p:nvSpPr>
        <p:spPr>
          <a:xfrm>
            <a:off x="0" y="2458386"/>
            <a:ext cx="12200469" cy="1858781"/>
          </a:xfrm>
          <a:prstGeom prst="rect">
            <a:avLst/>
          </a:prstGeom>
          <a:solidFill>
            <a:srgbClr val="EE7323">
              <a:alpha val="89781"/>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75000"/>
              </a:lnSpc>
            </a:pPr>
            <a:br>
              <a:rPr lang="en-US" sz="5400" b="1">
                <a:solidFill>
                  <a:schemeClr val="bg1"/>
                </a:solidFill>
                <a:latin typeface="DIN Condensed" panose="020B0606040000020204"/>
              </a:rPr>
            </a:br>
            <a:endParaRPr lang="en-US" sz="5400"/>
          </a:p>
        </p:txBody>
      </p:sp>
      <p:sp>
        <p:nvSpPr>
          <p:cNvPr id="5" name="TextBox 4">
            <a:extLst>
              <a:ext uri="{FF2B5EF4-FFF2-40B4-BE49-F238E27FC236}">
                <a16:creationId xmlns:a16="http://schemas.microsoft.com/office/drawing/2014/main" id="{E82C70D6-6DB0-D047-EE18-96E0B94F4DA7}"/>
              </a:ext>
            </a:extLst>
          </p:cNvPr>
          <p:cNvSpPr txBox="1"/>
          <p:nvPr/>
        </p:nvSpPr>
        <p:spPr>
          <a:xfrm>
            <a:off x="2548161" y="3165820"/>
            <a:ext cx="2376931" cy="509050"/>
          </a:xfrm>
          <a:prstGeom prst="rect">
            <a:avLst/>
          </a:prstGeom>
          <a:noFill/>
        </p:spPr>
        <p:txBody>
          <a:bodyPr wrap="square" rtlCol="0">
            <a:spAutoFit/>
          </a:bodyPr>
          <a:lstStyle/>
          <a:p>
            <a:pPr algn="ctr">
              <a:lnSpc>
                <a:spcPct val="75000"/>
              </a:lnSpc>
            </a:pPr>
            <a:r>
              <a:rPr lang="en-US" sz="3600" b="1">
                <a:solidFill>
                  <a:schemeClr val="bg1"/>
                </a:solidFill>
                <a:latin typeface="Arial" panose="020B0604020202020204" pitchFamily="34" charset="0"/>
                <a:cs typeface="Arial" panose="020B0604020202020204" pitchFamily="34" charset="0"/>
              </a:rPr>
              <a:t>SOCIETY</a:t>
            </a:r>
            <a:endParaRPr lang="en-US" sz="3600" b="1">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5D4D232B-7D7D-9C9E-79CF-78DD8E08DBB2}"/>
              </a:ext>
            </a:extLst>
          </p:cNvPr>
          <p:cNvSpPr txBox="1">
            <a:spLocks/>
          </p:cNvSpPr>
          <p:nvPr/>
        </p:nvSpPr>
        <p:spPr>
          <a:xfrm>
            <a:off x="4963192" y="2997620"/>
            <a:ext cx="4803524" cy="76491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solidFill>
                  <a:schemeClr val="bg1"/>
                </a:solidFill>
                <a:latin typeface="Times New Roman" panose="02020603050405020304" pitchFamily="18" charset="0"/>
                <a:cs typeface="Times New Roman" panose="02020603050405020304" pitchFamily="18" charset="0"/>
              </a:rPr>
              <a:t>Politics  |  Economy  |  Culture </a:t>
            </a:r>
            <a:br>
              <a:rPr lang="en-US" sz="2400">
                <a:solidFill>
                  <a:schemeClr val="bg1"/>
                </a:solidFill>
                <a:latin typeface="Times New Roman" panose="02020603050405020304" pitchFamily="18" charset="0"/>
                <a:cs typeface="Times New Roman" panose="02020603050405020304" pitchFamily="18" charset="0"/>
              </a:rPr>
            </a:br>
            <a:r>
              <a:rPr lang="en-US" sz="2400">
                <a:solidFill>
                  <a:schemeClr val="bg1"/>
                </a:solidFill>
                <a:latin typeface="Times New Roman" panose="02020603050405020304" pitchFamily="18" charset="0"/>
                <a:cs typeface="Times New Roman" panose="02020603050405020304" pitchFamily="18" charset="0"/>
              </a:rPr>
              <a:t>Norms, Values, Traditions  |  History</a:t>
            </a:r>
          </a:p>
        </p:txBody>
      </p:sp>
      <p:sp>
        <p:nvSpPr>
          <p:cNvPr id="2" name="Date Placeholder 3">
            <a:extLst>
              <a:ext uri="{FF2B5EF4-FFF2-40B4-BE49-F238E27FC236}">
                <a16:creationId xmlns:a16="http://schemas.microsoft.com/office/drawing/2014/main" id="{C1FB0BC9-1FD6-A1E9-A8F2-92088B63E16C}"/>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142602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BB568E-4905-1891-1C39-5296EF02F9CC}"/>
              </a:ext>
            </a:extLst>
          </p:cNvPr>
          <p:cNvSpPr>
            <a:spLocks noGrp="1"/>
          </p:cNvSpPr>
          <p:nvPr>
            <p:ph idx="1"/>
          </p:nvPr>
        </p:nvSpPr>
        <p:spPr>
          <a:xfrm>
            <a:off x="6458140" y="2085810"/>
            <a:ext cx="5415951" cy="4185295"/>
          </a:xfrm>
        </p:spPr>
        <p:txBody>
          <a:bodyPr vert="horz" lIns="91440" tIns="45720" rIns="91440" bIns="45720" rtlCol="0" anchor="t">
            <a:normAutofit/>
          </a:bodyPr>
          <a:lstStyle/>
          <a:p>
            <a:pPr marL="0" indent="0">
              <a:buNone/>
            </a:pPr>
            <a:r>
              <a:rPr lang="en-US" sz="2400">
                <a:solidFill>
                  <a:schemeClr val="tx1">
                    <a:lumMod val="65000"/>
                    <a:lumOff val="35000"/>
                  </a:schemeClr>
                </a:solidFill>
                <a:latin typeface="Times New Roman" panose="02020603050405020304" pitchFamily="18" charset="0"/>
                <a:cs typeface="Times New Roman" panose="02020603050405020304" pitchFamily="18" charset="0"/>
              </a:rPr>
              <a:t>Everyone’s wellness journey is unique. </a:t>
            </a:r>
          </a:p>
          <a:p>
            <a:pPr marL="0" indent="0">
              <a:buNone/>
            </a:pPr>
            <a:r>
              <a:rPr lang="en-US" sz="2400">
                <a:solidFill>
                  <a:schemeClr val="tx1">
                    <a:lumMod val="65000"/>
                    <a:lumOff val="35000"/>
                  </a:schemeClr>
                </a:solidFill>
                <a:latin typeface="Times New Roman" panose="02020603050405020304" pitchFamily="18" charset="0"/>
                <a:cs typeface="Times New Roman" panose="02020603050405020304" pitchFamily="18" charset="0"/>
              </a:rPr>
              <a:t>We are more likely to benefit from wellness efforts when we:</a:t>
            </a:r>
          </a:p>
          <a:p>
            <a:pPr>
              <a:buClr>
                <a:schemeClr val="tx1">
                  <a:lumMod val="65000"/>
                  <a:lumOff val="35000"/>
                </a:schemeClr>
              </a:buClr>
            </a:pPr>
            <a:r>
              <a:rPr lang="en-US" sz="2400">
                <a:solidFill>
                  <a:schemeClr val="tx1">
                    <a:lumMod val="65000"/>
                    <a:lumOff val="35000"/>
                  </a:schemeClr>
                </a:solidFill>
                <a:latin typeface="Times New Roman" panose="02020603050405020304" pitchFamily="18" charset="0"/>
                <a:cs typeface="Times New Roman" panose="02020603050405020304" pitchFamily="18" charset="0"/>
              </a:rPr>
              <a:t>Feel like we can make choices that shape our lives </a:t>
            </a:r>
            <a:r>
              <a:rPr lang="en-US" sz="2400">
                <a:solidFill>
                  <a:schemeClr val="accent2"/>
                </a:solidFill>
                <a:latin typeface="Times New Roman" panose="02020603050405020304" pitchFamily="18" charset="0"/>
                <a:cs typeface="Times New Roman" panose="02020603050405020304" pitchFamily="18" charset="0"/>
              </a:rPr>
              <a:t>(Autonomy)</a:t>
            </a:r>
          </a:p>
          <a:p>
            <a:pPr>
              <a:buClr>
                <a:schemeClr val="tx1">
                  <a:lumMod val="65000"/>
                  <a:lumOff val="35000"/>
                </a:schemeClr>
              </a:buClr>
            </a:pPr>
            <a:r>
              <a:rPr lang="en-US" sz="2400">
                <a:solidFill>
                  <a:schemeClr val="tx1">
                    <a:lumMod val="65000"/>
                    <a:lumOff val="35000"/>
                  </a:schemeClr>
                </a:solidFill>
                <a:latin typeface="Times New Roman" panose="02020603050405020304" pitchFamily="18" charset="0"/>
                <a:cs typeface="Times New Roman" panose="02020603050405020304" pitchFamily="18" charset="0"/>
              </a:rPr>
              <a:t>Feel like we can reach and celebrate our goals </a:t>
            </a:r>
            <a:r>
              <a:rPr lang="en-US" sz="2400">
                <a:solidFill>
                  <a:schemeClr val="accent2"/>
                </a:solidFill>
                <a:latin typeface="Times New Roman" panose="02020603050405020304" pitchFamily="18" charset="0"/>
                <a:cs typeface="Times New Roman" panose="02020603050405020304" pitchFamily="18" charset="0"/>
              </a:rPr>
              <a:t>(Achievement)</a:t>
            </a:r>
          </a:p>
          <a:p>
            <a:pPr>
              <a:buClr>
                <a:schemeClr val="tx1">
                  <a:lumMod val="65000"/>
                  <a:lumOff val="35000"/>
                </a:schemeClr>
              </a:buClr>
            </a:pPr>
            <a:r>
              <a:rPr lang="en-US" sz="2400">
                <a:solidFill>
                  <a:schemeClr val="tx1">
                    <a:lumMod val="65000"/>
                    <a:lumOff val="35000"/>
                  </a:schemeClr>
                </a:solidFill>
                <a:latin typeface="Times New Roman" panose="02020603050405020304" pitchFamily="18" charset="0"/>
                <a:cs typeface="Times New Roman" panose="02020603050405020304" pitchFamily="18" charset="0"/>
              </a:rPr>
              <a:t>Feel connected to others </a:t>
            </a:r>
            <a:r>
              <a:rPr lang="en-US" sz="2400">
                <a:solidFill>
                  <a:schemeClr val="accent2"/>
                </a:solidFill>
                <a:latin typeface="Times New Roman" panose="02020603050405020304" pitchFamily="18" charset="0"/>
                <a:cs typeface="Times New Roman" panose="02020603050405020304" pitchFamily="18" charset="0"/>
              </a:rPr>
              <a:t>(Affiliation)</a:t>
            </a:r>
          </a:p>
          <a:p>
            <a:pPr>
              <a:buClr>
                <a:schemeClr val="tx1">
                  <a:lumMod val="65000"/>
                  <a:lumOff val="35000"/>
                </a:schemeClr>
              </a:buClr>
            </a:pPr>
            <a:r>
              <a:rPr lang="en-US" sz="2400">
                <a:solidFill>
                  <a:schemeClr val="tx1">
                    <a:lumMod val="65000"/>
                    <a:lumOff val="35000"/>
                  </a:schemeClr>
                </a:solidFill>
                <a:latin typeface="Times New Roman" panose="02020603050405020304" pitchFamily="18" charset="0"/>
                <a:cs typeface="Times New Roman" panose="02020603050405020304" pitchFamily="18" charset="0"/>
              </a:rPr>
              <a:t>Are within environments that support the 3 A’s and reduce obstacles</a:t>
            </a:r>
            <a:endParaRPr lang="en-US">
              <a:latin typeface="Times New Roman" panose="02020603050405020304" pitchFamily="18" charset="0"/>
              <a:cs typeface="Times New Roman" panose="02020603050405020304" pitchFamily="18" charset="0"/>
            </a:endParaRPr>
          </a:p>
          <a:p>
            <a:pPr marL="0" indent="0">
              <a:buNone/>
            </a:pPr>
            <a:endParaRPr lang="en-US"/>
          </a:p>
          <a:p>
            <a:pPr marL="0" indent="0">
              <a:buNone/>
            </a:pPr>
            <a:endParaRPr lang="en-US"/>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ED8E3DE7-917F-F9C1-CBB8-D33A28074EC9}"/>
              </a:ext>
            </a:extLst>
          </p:cNvPr>
          <p:cNvPicPr>
            <a:picLocks noChangeAspect="1"/>
          </p:cNvPicPr>
          <p:nvPr/>
        </p:nvPicPr>
        <p:blipFill>
          <a:blip r:embed="rId3"/>
          <a:stretch>
            <a:fillRect/>
          </a:stretch>
        </p:blipFill>
        <p:spPr>
          <a:xfrm>
            <a:off x="680049" y="1441974"/>
            <a:ext cx="5256982" cy="5291167"/>
          </a:xfrm>
          <a:prstGeom prst="rect">
            <a:avLst/>
          </a:prstGeom>
        </p:spPr>
      </p:pic>
      <p:sp>
        <p:nvSpPr>
          <p:cNvPr id="5" name="TextBox 4">
            <a:extLst>
              <a:ext uri="{FF2B5EF4-FFF2-40B4-BE49-F238E27FC236}">
                <a16:creationId xmlns:a16="http://schemas.microsoft.com/office/drawing/2014/main" id="{BD5F95F4-85C2-038B-9566-7009A76845E2}"/>
              </a:ext>
            </a:extLst>
          </p:cNvPr>
          <p:cNvSpPr txBox="1"/>
          <p:nvPr/>
        </p:nvSpPr>
        <p:spPr>
          <a:xfrm>
            <a:off x="2717241" y="3789311"/>
            <a:ext cx="1182598" cy="535531"/>
          </a:xfrm>
          <a:prstGeom prst="rect">
            <a:avLst/>
          </a:prstGeom>
          <a:solidFill>
            <a:schemeClr val="bg1"/>
          </a:solidFill>
        </p:spPr>
        <p:txBody>
          <a:bodyPr wrap="square" rtlCol="0" anchor="ct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200" b="1" u="none" strike="noStrike" kern="1200" cap="none" spc="0" normalizeH="0" baseline="0" noProof="0">
                <a:ln>
                  <a:noFill/>
                </a:ln>
                <a:solidFill>
                  <a:prstClr val="black">
                    <a:lumMod val="65000"/>
                    <a:lumOff val="35000"/>
                  </a:prstClr>
                </a:solidFill>
                <a:effectLst/>
                <a:uLnTx/>
                <a:uFillTx/>
                <a:latin typeface="Arial" panose="020B0604020202020204" pitchFamily="34" charset="0"/>
                <a:cs typeface="Arial" panose="020B0604020202020204" pitchFamily="34" charset="0"/>
              </a:rPr>
              <a:t>PERSON- CENTRIC WELLNESS</a:t>
            </a:r>
          </a:p>
        </p:txBody>
      </p:sp>
      <p:sp>
        <p:nvSpPr>
          <p:cNvPr id="8" name="Rectangle 7">
            <a:extLst>
              <a:ext uri="{FF2B5EF4-FFF2-40B4-BE49-F238E27FC236}">
                <a16:creationId xmlns:a16="http://schemas.microsoft.com/office/drawing/2014/main" id="{EEA6AE37-43D3-5302-DAC2-A99224D7F194}"/>
              </a:ext>
            </a:extLst>
          </p:cNvPr>
          <p:cNvSpPr/>
          <p:nvPr/>
        </p:nvSpPr>
        <p:spPr>
          <a:xfrm>
            <a:off x="0" y="0"/>
            <a:ext cx="12192000" cy="1326957"/>
          </a:xfrm>
          <a:prstGeom prst="rect">
            <a:avLst/>
          </a:prstGeom>
          <a:solidFill>
            <a:srgbClr val="058C9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6F2E69-B4CD-2E08-8784-A87BFAA045FA}"/>
              </a:ext>
            </a:extLst>
          </p:cNvPr>
          <p:cNvSpPr txBox="1"/>
          <p:nvPr/>
        </p:nvSpPr>
        <p:spPr>
          <a:xfrm>
            <a:off x="540073" y="475601"/>
            <a:ext cx="9454827" cy="509050"/>
          </a:xfrm>
          <a:prstGeom prst="rect">
            <a:avLst/>
          </a:prstGeom>
          <a:noFill/>
        </p:spPr>
        <p:txBody>
          <a:bodyPr wrap="square" rtlCol="0">
            <a:spAutoFit/>
          </a:bodyPr>
          <a:lstStyle/>
          <a:p>
            <a:pPr>
              <a:lnSpc>
                <a:spcPct val="75000"/>
              </a:lnSpc>
            </a:pPr>
            <a:r>
              <a:rPr lang="en-US" sz="3600" b="1">
                <a:solidFill>
                  <a:schemeClr val="bg1"/>
                </a:solidFill>
                <a:latin typeface="Arial" panose="020B0604020202020204" pitchFamily="34" charset="0"/>
                <a:cs typeface="Arial" panose="020B0604020202020204" pitchFamily="34" charset="0"/>
              </a:rPr>
              <a:t>PERSON-CENTRIC WELLNESS MODEL</a:t>
            </a:r>
            <a:endParaRPr lang="en-US" sz="3600" b="1">
              <a:latin typeface="Arial" panose="020B0604020202020204" pitchFamily="34" charset="0"/>
              <a:cs typeface="Arial" panose="020B0604020202020204" pitchFamily="34" charset="0"/>
            </a:endParaRPr>
          </a:p>
        </p:txBody>
      </p:sp>
      <p:sp>
        <p:nvSpPr>
          <p:cNvPr id="2" name="Date Placeholder 3">
            <a:extLst>
              <a:ext uri="{FF2B5EF4-FFF2-40B4-BE49-F238E27FC236}">
                <a16:creationId xmlns:a16="http://schemas.microsoft.com/office/drawing/2014/main" id="{2365CCF8-86FF-A582-7B3C-4819F50C1A2A}"/>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2">
                    <a:lumMod val="50000"/>
                  </a:schemeClr>
                </a:solidFill>
              </a:rPr>
              <a:t>10/23/2025</a:t>
            </a:fld>
            <a:endParaRPr lang="en-US">
              <a:solidFill>
                <a:schemeClr val="bg2">
                  <a:lumMod val="50000"/>
                </a:schemeClr>
              </a:solidFill>
            </a:endParaRPr>
          </a:p>
        </p:txBody>
      </p:sp>
    </p:spTree>
    <p:extLst>
      <p:ext uri="{BB962C8B-B14F-4D97-AF65-F5344CB8AC3E}">
        <p14:creationId xmlns:p14="http://schemas.microsoft.com/office/powerpoint/2010/main" val="835575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F0D06A-568F-41B4-A805-B243670D1217}"/>
              </a:ext>
            </a:extLst>
          </p:cNvPr>
          <p:cNvSpPr/>
          <p:nvPr/>
        </p:nvSpPr>
        <p:spPr>
          <a:xfrm>
            <a:off x="0" y="0"/>
            <a:ext cx="12192000" cy="513347"/>
          </a:xfrm>
          <a:prstGeom prst="rect">
            <a:avLst/>
          </a:prstGeom>
          <a:solidFill>
            <a:srgbClr val="389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8326AB5-37F2-104F-BC09-126B238F463B}"/>
              </a:ext>
            </a:extLst>
          </p:cNvPr>
          <p:cNvSpPr txBox="1"/>
          <p:nvPr/>
        </p:nvSpPr>
        <p:spPr>
          <a:xfrm>
            <a:off x="1808921" y="936061"/>
            <a:ext cx="3438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white">
                    <a:lumMod val="50000"/>
                  </a:prstClr>
                </a:solidFill>
                <a:effectLst/>
                <a:uLnTx/>
                <a:uFillTx/>
                <a:latin typeface="Times New Roman" panose="02020603050405020304" pitchFamily="18" charset="0"/>
                <a:cs typeface="Times New Roman" panose="02020603050405020304" pitchFamily="18" charset="0"/>
              </a:rPr>
              <a:t>Traveling to different sites</a:t>
            </a:r>
          </a:p>
        </p:txBody>
      </p:sp>
      <p:sp>
        <p:nvSpPr>
          <p:cNvPr id="10" name="TextBox 9">
            <a:extLst>
              <a:ext uri="{FF2B5EF4-FFF2-40B4-BE49-F238E27FC236}">
                <a16:creationId xmlns:a16="http://schemas.microsoft.com/office/drawing/2014/main" id="{36C89B47-0EAC-3347-A15F-4C7B1E262C97}"/>
              </a:ext>
            </a:extLst>
          </p:cNvPr>
          <p:cNvSpPr txBox="1"/>
          <p:nvPr/>
        </p:nvSpPr>
        <p:spPr>
          <a:xfrm>
            <a:off x="3935896" y="1576093"/>
            <a:ext cx="4755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cs typeface="Times New Roman" panose="02020603050405020304" pitchFamily="18" charset="0"/>
              </a:rPr>
              <a:t>Spending time with my family</a:t>
            </a:r>
          </a:p>
        </p:txBody>
      </p:sp>
      <p:sp>
        <p:nvSpPr>
          <p:cNvPr id="11" name="TextBox 10">
            <a:extLst>
              <a:ext uri="{FF2B5EF4-FFF2-40B4-BE49-F238E27FC236}">
                <a16:creationId xmlns:a16="http://schemas.microsoft.com/office/drawing/2014/main" id="{5DBCBE5E-CCA2-C24F-B681-0EFE9918BAED}"/>
              </a:ext>
            </a:extLst>
          </p:cNvPr>
          <p:cNvSpPr txBox="1"/>
          <p:nvPr/>
        </p:nvSpPr>
        <p:spPr>
          <a:xfrm>
            <a:off x="7424389" y="5839454"/>
            <a:ext cx="2534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Feeling healthy</a:t>
            </a:r>
          </a:p>
        </p:txBody>
      </p:sp>
      <p:sp>
        <p:nvSpPr>
          <p:cNvPr id="12" name="TextBox 11">
            <a:extLst>
              <a:ext uri="{FF2B5EF4-FFF2-40B4-BE49-F238E27FC236}">
                <a16:creationId xmlns:a16="http://schemas.microsoft.com/office/drawing/2014/main" id="{B4A3C040-0F46-994E-A22B-E0D314400E6B}"/>
              </a:ext>
            </a:extLst>
          </p:cNvPr>
          <p:cNvSpPr txBox="1"/>
          <p:nvPr/>
        </p:nvSpPr>
        <p:spPr>
          <a:xfrm>
            <a:off x="583094" y="2258146"/>
            <a:ext cx="44991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Cultivating spiritual connections</a:t>
            </a:r>
          </a:p>
        </p:txBody>
      </p:sp>
      <p:sp>
        <p:nvSpPr>
          <p:cNvPr id="13" name="TextBox 12">
            <a:extLst>
              <a:ext uri="{FF2B5EF4-FFF2-40B4-BE49-F238E27FC236}">
                <a16:creationId xmlns:a16="http://schemas.microsoft.com/office/drawing/2014/main" id="{E3183665-B689-1643-85DA-03A89F41CD59}"/>
              </a:ext>
            </a:extLst>
          </p:cNvPr>
          <p:cNvSpPr txBox="1"/>
          <p:nvPr/>
        </p:nvSpPr>
        <p:spPr>
          <a:xfrm>
            <a:off x="8280083" y="2133640"/>
            <a:ext cx="35388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Convening with nature</a:t>
            </a:r>
          </a:p>
        </p:txBody>
      </p:sp>
      <p:sp>
        <p:nvSpPr>
          <p:cNvPr id="14" name="TextBox 13">
            <a:extLst>
              <a:ext uri="{FF2B5EF4-FFF2-40B4-BE49-F238E27FC236}">
                <a16:creationId xmlns:a16="http://schemas.microsoft.com/office/drawing/2014/main" id="{CFAF4FDF-FDF1-7346-A168-147308442381}"/>
              </a:ext>
            </a:extLst>
          </p:cNvPr>
          <p:cNvSpPr txBox="1"/>
          <p:nvPr/>
        </p:nvSpPr>
        <p:spPr>
          <a:xfrm>
            <a:off x="426379" y="5621717"/>
            <a:ext cx="591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Living in a safe and comfortable environment</a:t>
            </a:r>
          </a:p>
        </p:txBody>
      </p:sp>
      <p:sp>
        <p:nvSpPr>
          <p:cNvPr id="15" name="TextBox 14">
            <a:extLst>
              <a:ext uri="{FF2B5EF4-FFF2-40B4-BE49-F238E27FC236}">
                <a16:creationId xmlns:a16="http://schemas.microsoft.com/office/drawing/2014/main" id="{A4CA5399-EF17-5849-B0F5-2D3AD6447C53}"/>
              </a:ext>
            </a:extLst>
          </p:cNvPr>
          <p:cNvSpPr txBox="1"/>
          <p:nvPr/>
        </p:nvSpPr>
        <p:spPr>
          <a:xfrm>
            <a:off x="8112640" y="902194"/>
            <a:ext cx="34389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cs typeface="Times New Roman" panose="02020603050405020304" pitchFamily="18" charset="0"/>
              </a:rPr>
              <a:t>Playing with my pets</a:t>
            </a:r>
          </a:p>
        </p:txBody>
      </p:sp>
      <p:sp>
        <p:nvSpPr>
          <p:cNvPr id="16" name="TextBox 15">
            <a:extLst>
              <a:ext uri="{FF2B5EF4-FFF2-40B4-BE49-F238E27FC236}">
                <a16:creationId xmlns:a16="http://schemas.microsoft.com/office/drawing/2014/main" id="{03EB0420-955A-8E4E-8C82-A8E61548875A}"/>
              </a:ext>
            </a:extLst>
          </p:cNvPr>
          <p:cNvSpPr txBox="1"/>
          <p:nvPr/>
        </p:nvSpPr>
        <p:spPr>
          <a:xfrm>
            <a:off x="8438603" y="4820242"/>
            <a:ext cx="3538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white">
                    <a:lumMod val="50000"/>
                  </a:prstClr>
                </a:solidFill>
                <a:effectLst/>
                <a:uLnTx/>
                <a:uFillTx/>
                <a:latin typeface="Times New Roman" panose="02020603050405020304" pitchFamily="18" charset="0"/>
                <a:cs typeface="Times New Roman" panose="02020603050405020304" pitchFamily="18" charset="0"/>
              </a:rPr>
              <a:t>Feeling fulfilled and happy</a:t>
            </a:r>
          </a:p>
        </p:txBody>
      </p:sp>
      <p:sp>
        <p:nvSpPr>
          <p:cNvPr id="17" name="TextBox 16">
            <a:extLst>
              <a:ext uri="{FF2B5EF4-FFF2-40B4-BE49-F238E27FC236}">
                <a16:creationId xmlns:a16="http://schemas.microsoft.com/office/drawing/2014/main" id="{5DD811FB-112C-9447-AE1C-5AB9E09B2DDA}"/>
              </a:ext>
            </a:extLst>
          </p:cNvPr>
          <p:cNvSpPr txBox="1"/>
          <p:nvPr/>
        </p:nvSpPr>
        <p:spPr>
          <a:xfrm>
            <a:off x="3445565" y="4330265"/>
            <a:ext cx="51329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Being able to take care of others</a:t>
            </a:r>
          </a:p>
        </p:txBody>
      </p:sp>
      <p:sp>
        <p:nvSpPr>
          <p:cNvPr id="18" name="TextBox 17">
            <a:extLst>
              <a:ext uri="{FF2B5EF4-FFF2-40B4-BE49-F238E27FC236}">
                <a16:creationId xmlns:a16="http://schemas.microsoft.com/office/drawing/2014/main" id="{7046322D-27D8-AE4E-B1C8-5BD3349C42E7}"/>
              </a:ext>
            </a:extLst>
          </p:cNvPr>
          <p:cNvSpPr txBox="1"/>
          <p:nvPr/>
        </p:nvSpPr>
        <p:spPr>
          <a:xfrm>
            <a:off x="450573" y="3978987"/>
            <a:ext cx="29949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white">
                    <a:lumMod val="50000"/>
                  </a:prstClr>
                </a:solidFill>
                <a:effectLst/>
                <a:uLnTx/>
                <a:uFillTx/>
                <a:latin typeface="Times New Roman" panose="02020603050405020304" pitchFamily="18" charset="0"/>
                <a:cs typeface="Times New Roman" panose="02020603050405020304" pitchFamily="18" charset="0"/>
              </a:rPr>
              <a:t>Doing what I love</a:t>
            </a:r>
          </a:p>
        </p:txBody>
      </p:sp>
      <p:sp>
        <p:nvSpPr>
          <p:cNvPr id="2" name="Title 10">
            <a:extLst>
              <a:ext uri="{FF2B5EF4-FFF2-40B4-BE49-F238E27FC236}">
                <a16:creationId xmlns:a16="http://schemas.microsoft.com/office/drawing/2014/main" id="{FF88713A-34B1-EBF1-CABD-A6CC5C25ACB7}"/>
              </a:ext>
            </a:extLst>
          </p:cNvPr>
          <p:cNvSpPr txBox="1">
            <a:spLocks/>
          </p:cNvSpPr>
          <p:nvPr/>
        </p:nvSpPr>
        <p:spPr>
          <a:xfrm>
            <a:off x="839788" y="2906364"/>
            <a:ext cx="10515600" cy="110779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sz="3200">
                <a:solidFill>
                  <a:srgbClr val="EE7323"/>
                </a:solidFill>
                <a:latin typeface="Arial" panose="020B0604020202020204" pitchFamily="34" charset="0"/>
                <a:cs typeface="Arial" panose="020B0604020202020204" pitchFamily="34" charset="0"/>
              </a:rPr>
              <a:t>WHAT IS WELLNESS </a:t>
            </a:r>
            <a:r>
              <a:rPr lang="en-US" sz="3200">
                <a:solidFill>
                  <a:schemeClr val="tx1">
                    <a:lumMod val="65000"/>
                    <a:lumOff val="35000"/>
                  </a:schemeClr>
                </a:solidFill>
                <a:latin typeface="Arial" panose="020B0604020202020204" pitchFamily="34" charset="0"/>
                <a:cs typeface="Arial" panose="020B0604020202020204" pitchFamily="34" charset="0"/>
              </a:rPr>
              <a:t>FOR YOU?</a:t>
            </a:r>
          </a:p>
        </p:txBody>
      </p:sp>
    </p:spTree>
    <p:extLst>
      <p:ext uri="{BB962C8B-B14F-4D97-AF65-F5344CB8AC3E}">
        <p14:creationId xmlns:p14="http://schemas.microsoft.com/office/powerpoint/2010/main" val="286206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F0D06A-568F-41B4-A805-B243670D1217}"/>
              </a:ext>
            </a:extLst>
          </p:cNvPr>
          <p:cNvSpPr/>
          <p:nvPr/>
        </p:nvSpPr>
        <p:spPr>
          <a:xfrm>
            <a:off x="0" y="0"/>
            <a:ext cx="12192000" cy="513347"/>
          </a:xfrm>
          <a:prstGeom prst="rect">
            <a:avLst/>
          </a:prstGeom>
          <a:solidFill>
            <a:srgbClr val="389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0">
            <a:extLst>
              <a:ext uri="{FF2B5EF4-FFF2-40B4-BE49-F238E27FC236}">
                <a16:creationId xmlns:a16="http://schemas.microsoft.com/office/drawing/2014/main" id="{941BF1C7-39DC-AEA0-8170-9D0BF6041189}"/>
              </a:ext>
            </a:extLst>
          </p:cNvPr>
          <p:cNvSpPr txBox="1">
            <a:spLocks/>
          </p:cNvSpPr>
          <p:nvPr/>
        </p:nvSpPr>
        <p:spPr>
          <a:xfrm>
            <a:off x="839788" y="2816422"/>
            <a:ext cx="10515600" cy="110779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sz="3200">
                <a:solidFill>
                  <a:srgbClr val="EE7323"/>
                </a:solidFill>
                <a:latin typeface="Arial" panose="020B0604020202020204" pitchFamily="34" charset="0"/>
                <a:cs typeface="Arial" panose="020B0604020202020204" pitchFamily="34" charset="0"/>
              </a:rPr>
              <a:t>WELLNESS LOOKS DIFFERENT </a:t>
            </a:r>
            <a:r>
              <a:rPr lang="en-US" sz="3200">
                <a:solidFill>
                  <a:schemeClr val="tx1">
                    <a:lumMod val="65000"/>
                    <a:lumOff val="35000"/>
                  </a:schemeClr>
                </a:solidFill>
                <a:latin typeface="Arial" panose="020B0604020202020204" pitchFamily="34" charset="0"/>
                <a:cs typeface="Arial" panose="020B0604020202020204" pitchFamily="34" charset="0"/>
              </a:rPr>
              <a:t>FOR EVERYONE</a:t>
            </a:r>
          </a:p>
        </p:txBody>
      </p:sp>
      <p:sp>
        <p:nvSpPr>
          <p:cNvPr id="25" name="TextBox 24">
            <a:extLst>
              <a:ext uri="{FF2B5EF4-FFF2-40B4-BE49-F238E27FC236}">
                <a16:creationId xmlns:a16="http://schemas.microsoft.com/office/drawing/2014/main" id="{47EEA42A-5730-6D0D-B6F9-8E10515AD985}"/>
              </a:ext>
            </a:extLst>
          </p:cNvPr>
          <p:cNvSpPr txBox="1"/>
          <p:nvPr/>
        </p:nvSpPr>
        <p:spPr>
          <a:xfrm>
            <a:off x="1808921" y="936061"/>
            <a:ext cx="3438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white">
                    <a:lumMod val="50000"/>
                  </a:prstClr>
                </a:solidFill>
                <a:effectLst/>
                <a:uLnTx/>
                <a:uFillTx/>
                <a:latin typeface="Times New Roman" panose="02020603050405020304" pitchFamily="18" charset="0"/>
                <a:cs typeface="Times New Roman" panose="02020603050405020304" pitchFamily="18" charset="0"/>
              </a:rPr>
              <a:t>Traveling to different sites</a:t>
            </a:r>
          </a:p>
        </p:txBody>
      </p:sp>
      <p:sp>
        <p:nvSpPr>
          <p:cNvPr id="26" name="TextBox 25">
            <a:extLst>
              <a:ext uri="{FF2B5EF4-FFF2-40B4-BE49-F238E27FC236}">
                <a16:creationId xmlns:a16="http://schemas.microsoft.com/office/drawing/2014/main" id="{C340D3A2-A4D7-AEA8-3176-D8411281DEEE}"/>
              </a:ext>
            </a:extLst>
          </p:cNvPr>
          <p:cNvSpPr txBox="1"/>
          <p:nvPr/>
        </p:nvSpPr>
        <p:spPr>
          <a:xfrm>
            <a:off x="3935896" y="1576093"/>
            <a:ext cx="475584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cs typeface="Times New Roman" panose="02020603050405020304" pitchFamily="18" charset="0"/>
              </a:rPr>
              <a:t>Spending time with my family</a:t>
            </a:r>
          </a:p>
        </p:txBody>
      </p:sp>
      <p:sp>
        <p:nvSpPr>
          <p:cNvPr id="27" name="TextBox 26">
            <a:extLst>
              <a:ext uri="{FF2B5EF4-FFF2-40B4-BE49-F238E27FC236}">
                <a16:creationId xmlns:a16="http://schemas.microsoft.com/office/drawing/2014/main" id="{719F4991-71F2-4583-DCA1-0FB1DB579267}"/>
              </a:ext>
            </a:extLst>
          </p:cNvPr>
          <p:cNvSpPr txBox="1"/>
          <p:nvPr/>
        </p:nvSpPr>
        <p:spPr>
          <a:xfrm>
            <a:off x="7424389" y="5839454"/>
            <a:ext cx="2534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Feeling healthy</a:t>
            </a:r>
          </a:p>
        </p:txBody>
      </p:sp>
      <p:sp>
        <p:nvSpPr>
          <p:cNvPr id="28" name="TextBox 27">
            <a:extLst>
              <a:ext uri="{FF2B5EF4-FFF2-40B4-BE49-F238E27FC236}">
                <a16:creationId xmlns:a16="http://schemas.microsoft.com/office/drawing/2014/main" id="{E2D3044B-25D3-56F4-26E4-5FCA3DCE2277}"/>
              </a:ext>
            </a:extLst>
          </p:cNvPr>
          <p:cNvSpPr txBox="1"/>
          <p:nvPr/>
        </p:nvSpPr>
        <p:spPr>
          <a:xfrm>
            <a:off x="583094" y="2258146"/>
            <a:ext cx="44991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Cultivating spiritual connections</a:t>
            </a:r>
          </a:p>
        </p:txBody>
      </p:sp>
      <p:sp>
        <p:nvSpPr>
          <p:cNvPr id="29" name="TextBox 28">
            <a:extLst>
              <a:ext uri="{FF2B5EF4-FFF2-40B4-BE49-F238E27FC236}">
                <a16:creationId xmlns:a16="http://schemas.microsoft.com/office/drawing/2014/main" id="{85673E04-5005-E9C3-244E-88169B6F8919}"/>
              </a:ext>
            </a:extLst>
          </p:cNvPr>
          <p:cNvSpPr txBox="1"/>
          <p:nvPr/>
        </p:nvSpPr>
        <p:spPr>
          <a:xfrm>
            <a:off x="8280083" y="2133640"/>
            <a:ext cx="35388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Convening with nature</a:t>
            </a:r>
          </a:p>
        </p:txBody>
      </p:sp>
      <p:sp>
        <p:nvSpPr>
          <p:cNvPr id="30" name="TextBox 29">
            <a:extLst>
              <a:ext uri="{FF2B5EF4-FFF2-40B4-BE49-F238E27FC236}">
                <a16:creationId xmlns:a16="http://schemas.microsoft.com/office/drawing/2014/main" id="{5921A497-5A67-F51C-1111-7C48EEFDD5AB}"/>
              </a:ext>
            </a:extLst>
          </p:cNvPr>
          <p:cNvSpPr txBox="1"/>
          <p:nvPr/>
        </p:nvSpPr>
        <p:spPr>
          <a:xfrm>
            <a:off x="426379" y="5621717"/>
            <a:ext cx="591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Living in a safe and comfortable environment</a:t>
            </a:r>
          </a:p>
        </p:txBody>
      </p:sp>
      <p:sp>
        <p:nvSpPr>
          <p:cNvPr id="31" name="TextBox 30">
            <a:extLst>
              <a:ext uri="{FF2B5EF4-FFF2-40B4-BE49-F238E27FC236}">
                <a16:creationId xmlns:a16="http://schemas.microsoft.com/office/drawing/2014/main" id="{F66E629E-782F-8B1A-200F-49A546EB31C4}"/>
              </a:ext>
            </a:extLst>
          </p:cNvPr>
          <p:cNvSpPr txBox="1"/>
          <p:nvPr/>
        </p:nvSpPr>
        <p:spPr>
          <a:xfrm>
            <a:off x="8112640" y="902194"/>
            <a:ext cx="34389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black">
                    <a:lumMod val="65000"/>
                    <a:lumOff val="35000"/>
                  </a:prstClr>
                </a:solidFill>
                <a:effectLst/>
                <a:uLnTx/>
                <a:uFillTx/>
                <a:latin typeface="Times New Roman" panose="02020603050405020304" pitchFamily="18" charset="0"/>
                <a:cs typeface="Times New Roman" panose="02020603050405020304" pitchFamily="18" charset="0"/>
              </a:rPr>
              <a:t>Playing with my pets</a:t>
            </a:r>
          </a:p>
        </p:txBody>
      </p:sp>
      <p:sp>
        <p:nvSpPr>
          <p:cNvPr id="32" name="TextBox 31">
            <a:extLst>
              <a:ext uri="{FF2B5EF4-FFF2-40B4-BE49-F238E27FC236}">
                <a16:creationId xmlns:a16="http://schemas.microsoft.com/office/drawing/2014/main" id="{F04B9F14-27D5-F17B-1DC5-DE1BB50EAF05}"/>
              </a:ext>
            </a:extLst>
          </p:cNvPr>
          <p:cNvSpPr txBox="1"/>
          <p:nvPr/>
        </p:nvSpPr>
        <p:spPr>
          <a:xfrm>
            <a:off x="8438603" y="4820242"/>
            <a:ext cx="35388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white">
                    <a:lumMod val="50000"/>
                  </a:prstClr>
                </a:solidFill>
                <a:effectLst/>
                <a:uLnTx/>
                <a:uFillTx/>
                <a:latin typeface="Times New Roman" panose="02020603050405020304" pitchFamily="18" charset="0"/>
                <a:cs typeface="Times New Roman" panose="02020603050405020304" pitchFamily="18" charset="0"/>
              </a:rPr>
              <a:t>Feeling fulfilled and happy</a:t>
            </a:r>
          </a:p>
        </p:txBody>
      </p:sp>
      <p:sp>
        <p:nvSpPr>
          <p:cNvPr id="33" name="TextBox 32">
            <a:extLst>
              <a:ext uri="{FF2B5EF4-FFF2-40B4-BE49-F238E27FC236}">
                <a16:creationId xmlns:a16="http://schemas.microsoft.com/office/drawing/2014/main" id="{83233182-8962-B0E3-C7B7-8C67D9E25973}"/>
              </a:ext>
            </a:extLst>
          </p:cNvPr>
          <p:cNvSpPr txBox="1"/>
          <p:nvPr/>
        </p:nvSpPr>
        <p:spPr>
          <a:xfrm>
            <a:off x="3445565" y="4330265"/>
            <a:ext cx="51329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Being able to take care of others</a:t>
            </a:r>
          </a:p>
        </p:txBody>
      </p:sp>
      <p:sp>
        <p:nvSpPr>
          <p:cNvPr id="34" name="TextBox 33">
            <a:extLst>
              <a:ext uri="{FF2B5EF4-FFF2-40B4-BE49-F238E27FC236}">
                <a16:creationId xmlns:a16="http://schemas.microsoft.com/office/drawing/2014/main" id="{8EB3AB59-7B62-8974-CDEE-EC03983ABE53}"/>
              </a:ext>
            </a:extLst>
          </p:cNvPr>
          <p:cNvSpPr txBox="1"/>
          <p:nvPr/>
        </p:nvSpPr>
        <p:spPr>
          <a:xfrm>
            <a:off x="450573" y="3978987"/>
            <a:ext cx="29949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prstClr val="white">
                    <a:lumMod val="50000"/>
                  </a:prstClr>
                </a:solidFill>
                <a:effectLst/>
                <a:uLnTx/>
                <a:uFillTx/>
                <a:latin typeface="Times New Roman" panose="02020603050405020304" pitchFamily="18" charset="0"/>
                <a:cs typeface="Times New Roman" panose="02020603050405020304" pitchFamily="18" charset="0"/>
              </a:rPr>
              <a:t>Doing what I love</a:t>
            </a:r>
          </a:p>
        </p:txBody>
      </p:sp>
      <p:sp>
        <p:nvSpPr>
          <p:cNvPr id="3" name="Date Placeholder 3">
            <a:extLst>
              <a:ext uri="{FF2B5EF4-FFF2-40B4-BE49-F238E27FC236}">
                <a16:creationId xmlns:a16="http://schemas.microsoft.com/office/drawing/2014/main" id="{1FF3A583-C0E6-CC7D-7583-6E99A3086869}"/>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t>10/23/2025</a:t>
            </a:fld>
            <a:endParaRPr lang="en-US"/>
          </a:p>
        </p:txBody>
      </p:sp>
    </p:spTree>
    <p:extLst>
      <p:ext uri="{BB962C8B-B14F-4D97-AF65-F5344CB8AC3E}">
        <p14:creationId xmlns:p14="http://schemas.microsoft.com/office/powerpoint/2010/main" val="286686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31" grpId="0"/>
      <p:bldP spid="32" grpId="0"/>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DF3F03-99EC-BCF1-CE27-DDAB52C25174}"/>
              </a:ext>
            </a:extLst>
          </p:cNvPr>
          <p:cNvSpPr/>
          <p:nvPr/>
        </p:nvSpPr>
        <p:spPr>
          <a:xfrm>
            <a:off x="1" y="-6751"/>
            <a:ext cx="5777344" cy="6864751"/>
          </a:xfrm>
          <a:prstGeom prst="rect">
            <a:avLst/>
          </a:prstGeom>
          <a:solidFill>
            <a:srgbClr val="058C9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F438D031-DFFF-6879-F402-64BF53E900F0}"/>
              </a:ext>
            </a:extLst>
          </p:cNvPr>
          <p:cNvSpPr/>
          <p:nvPr/>
        </p:nvSpPr>
        <p:spPr>
          <a:xfrm>
            <a:off x="6608194" y="962686"/>
            <a:ext cx="5073183" cy="5073183"/>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B64888-2E42-034D-A9C6-E70BED4F7EE8}"/>
              </a:ext>
            </a:extLst>
          </p:cNvPr>
          <p:cNvSpPr>
            <a:spLocks noGrp="1"/>
          </p:cNvSpPr>
          <p:nvPr>
            <p:ph idx="1"/>
          </p:nvPr>
        </p:nvSpPr>
        <p:spPr>
          <a:xfrm>
            <a:off x="633306" y="2705487"/>
            <a:ext cx="4637245" cy="2360923"/>
          </a:xfrm>
        </p:spPr>
        <p:txBody>
          <a:bodyPr anchor="t">
            <a:normAutofit/>
          </a:bodyPr>
          <a:lstStyle/>
          <a:p>
            <a:pPr marL="0" lvl="0" indent="0">
              <a:buNone/>
            </a:pPr>
            <a:r>
              <a:rPr lang="en-US" sz="2400">
                <a:solidFill>
                  <a:schemeClr val="bg1"/>
                </a:solidFill>
                <a:latin typeface="Times New Roman" panose="02020603050405020304" pitchFamily="18" charset="0"/>
                <a:cs typeface="Times New Roman" panose="02020603050405020304" pitchFamily="18" charset="0"/>
              </a:rPr>
              <a:t>The 6-Dimensional Model of Wellness was designed in 1976 and has served the industry well for over 40 years.</a:t>
            </a:r>
          </a:p>
          <a:p>
            <a:pPr marL="0" indent="0">
              <a:buNone/>
            </a:pPr>
            <a:r>
              <a:rPr lang="en-US" sz="2400">
                <a:solidFill>
                  <a:schemeClr val="bg1"/>
                </a:solidFill>
                <a:latin typeface="Times New Roman" panose="02020603050405020304" pitchFamily="18" charset="0"/>
                <a:cs typeface="Times New Roman" panose="02020603050405020304" pitchFamily="18" charset="0"/>
              </a:rPr>
              <a:t>It emphasizes that well-being goes beyond just physical health.</a:t>
            </a:r>
          </a:p>
        </p:txBody>
      </p:sp>
      <p:cxnSp>
        <p:nvCxnSpPr>
          <p:cNvPr id="8" name="Straight Connector 7">
            <a:extLst>
              <a:ext uri="{FF2B5EF4-FFF2-40B4-BE49-F238E27FC236}">
                <a16:creationId xmlns:a16="http://schemas.microsoft.com/office/drawing/2014/main" id="{0F62D5BF-68F3-A746-90F7-FBA917936C9E}"/>
              </a:ext>
            </a:extLst>
          </p:cNvPr>
          <p:cNvCxnSpPr>
            <a:cxnSpLocks/>
          </p:cNvCxnSpPr>
          <p:nvPr/>
        </p:nvCxnSpPr>
        <p:spPr>
          <a:xfrm>
            <a:off x="9110187" y="962686"/>
            <a:ext cx="0" cy="5073183"/>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A3116FEA-D9FB-EBEC-E77C-913947F48D25}"/>
              </a:ext>
            </a:extLst>
          </p:cNvPr>
          <p:cNvGrpSpPr/>
          <p:nvPr/>
        </p:nvGrpSpPr>
        <p:grpSpPr>
          <a:xfrm rot="21404322">
            <a:off x="6907769" y="2142376"/>
            <a:ext cx="4420667" cy="2651761"/>
            <a:chOff x="6907516" y="2140850"/>
            <a:chExt cx="4420667" cy="2651761"/>
          </a:xfrm>
        </p:grpSpPr>
        <p:cxnSp>
          <p:nvCxnSpPr>
            <p:cNvPr id="12" name="Straight Connector 11">
              <a:extLst>
                <a:ext uri="{FF2B5EF4-FFF2-40B4-BE49-F238E27FC236}">
                  <a16:creationId xmlns:a16="http://schemas.microsoft.com/office/drawing/2014/main" id="{793DA404-2681-413B-8678-DC5E74276044}"/>
                </a:ext>
              </a:extLst>
            </p:cNvPr>
            <p:cNvCxnSpPr>
              <a:cxnSpLocks/>
            </p:cNvCxnSpPr>
            <p:nvPr/>
          </p:nvCxnSpPr>
          <p:spPr>
            <a:xfrm rot="195678">
              <a:off x="7004127" y="2140850"/>
              <a:ext cx="4321660" cy="2651761"/>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FE674490-2BCC-F2D9-3016-0A99FF8FB4E2}"/>
                </a:ext>
              </a:extLst>
            </p:cNvPr>
            <p:cNvCxnSpPr>
              <a:cxnSpLocks/>
            </p:cNvCxnSpPr>
            <p:nvPr/>
          </p:nvCxnSpPr>
          <p:spPr>
            <a:xfrm rot="195678" flipH="1">
              <a:off x="6907516" y="2170767"/>
              <a:ext cx="4420667" cy="2505004"/>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grpSp>
      <p:sp>
        <p:nvSpPr>
          <p:cNvPr id="18" name="TextBox 17">
            <a:extLst>
              <a:ext uri="{FF2B5EF4-FFF2-40B4-BE49-F238E27FC236}">
                <a16:creationId xmlns:a16="http://schemas.microsoft.com/office/drawing/2014/main" id="{C2B26970-7034-9E37-621E-0AB8552FD15E}"/>
              </a:ext>
            </a:extLst>
          </p:cNvPr>
          <p:cNvSpPr txBox="1"/>
          <p:nvPr/>
        </p:nvSpPr>
        <p:spPr>
          <a:xfrm>
            <a:off x="6575268" y="3167354"/>
            <a:ext cx="1891461"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SOCIAL</a:t>
            </a:r>
          </a:p>
        </p:txBody>
      </p:sp>
      <p:sp>
        <p:nvSpPr>
          <p:cNvPr id="20" name="TextBox 19">
            <a:extLst>
              <a:ext uri="{FF2B5EF4-FFF2-40B4-BE49-F238E27FC236}">
                <a16:creationId xmlns:a16="http://schemas.microsoft.com/office/drawing/2014/main" id="{DF34CDAB-A671-5F1A-3B93-9D14099FE46E}"/>
              </a:ext>
            </a:extLst>
          </p:cNvPr>
          <p:cNvSpPr txBox="1"/>
          <p:nvPr/>
        </p:nvSpPr>
        <p:spPr>
          <a:xfrm>
            <a:off x="7451729" y="1775321"/>
            <a:ext cx="1658458"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PHYSICAL</a:t>
            </a:r>
          </a:p>
        </p:txBody>
      </p:sp>
      <p:sp>
        <p:nvSpPr>
          <p:cNvPr id="31" name="TextBox 30">
            <a:extLst>
              <a:ext uri="{FF2B5EF4-FFF2-40B4-BE49-F238E27FC236}">
                <a16:creationId xmlns:a16="http://schemas.microsoft.com/office/drawing/2014/main" id="{B52A6028-D6CF-D44A-AAC0-B1357D0EE212}"/>
              </a:ext>
            </a:extLst>
          </p:cNvPr>
          <p:cNvSpPr txBox="1"/>
          <p:nvPr/>
        </p:nvSpPr>
        <p:spPr>
          <a:xfrm>
            <a:off x="7310704" y="4677368"/>
            <a:ext cx="1891461"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VOCATIONAL</a:t>
            </a:r>
          </a:p>
        </p:txBody>
      </p:sp>
      <p:sp>
        <p:nvSpPr>
          <p:cNvPr id="32" name="TextBox 31">
            <a:extLst>
              <a:ext uri="{FF2B5EF4-FFF2-40B4-BE49-F238E27FC236}">
                <a16:creationId xmlns:a16="http://schemas.microsoft.com/office/drawing/2014/main" id="{8A266424-6251-E4DF-BE55-ECE967B5FE9C}"/>
              </a:ext>
            </a:extLst>
          </p:cNvPr>
          <p:cNvSpPr txBox="1"/>
          <p:nvPr/>
        </p:nvSpPr>
        <p:spPr>
          <a:xfrm>
            <a:off x="9037817" y="4677368"/>
            <a:ext cx="1891461"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SPIRITUAL</a:t>
            </a:r>
          </a:p>
        </p:txBody>
      </p:sp>
      <p:sp>
        <p:nvSpPr>
          <p:cNvPr id="33" name="TextBox 32">
            <a:extLst>
              <a:ext uri="{FF2B5EF4-FFF2-40B4-BE49-F238E27FC236}">
                <a16:creationId xmlns:a16="http://schemas.microsoft.com/office/drawing/2014/main" id="{50194084-01A0-50CD-B874-9CF1D43282C8}"/>
              </a:ext>
            </a:extLst>
          </p:cNvPr>
          <p:cNvSpPr txBox="1"/>
          <p:nvPr/>
        </p:nvSpPr>
        <p:spPr>
          <a:xfrm>
            <a:off x="9158164" y="1775321"/>
            <a:ext cx="1891461"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EMOTIONAL</a:t>
            </a:r>
          </a:p>
        </p:txBody>
      </p:sp>
      <p:sp>
        <p:nvSpPr>
          <p:cNvPr id="34" name="TextBox 33">
            <a:extLst>
              <a:ext uri="{FF2B5EF4-FFF2-40B4-BE49-F238E27FC236}">
                <a16:creationId xmlns:a16="http://schemas.microsoft.com/office/drawing/2014/main" id="{D154D5A1-A20E-C2C0-2FE4-EAD6B514BF50}"/>
              </a:ext>
            </a:extLst>
          </p:cNvPr>
          <p:cNvSpPr txBox="1"/>
          <p:nvPr/>
        </p:nvSpPr>
        <p:spPr>
          <a:xfrm>
            <a:off x="9636223" y="3304279"/>
            <a:ext cx="1922467" cy="369332"/>
          </a:xfrm>
          <a:prstGeom prst="rect">
            <a:avLst/>
          </a:prstGeom>
          <a:noFill/>
        </p:spPr>
        <p:txBody>
          <a:bodyPr wrap="square" rtlCol="0">
            <a:spAutoFit/>
          </a:bodyPr>
          <a:lstStyle/>
          <a:p>
            <a:pPr algn="ctr"/>
            <a:r>
              <a:rPr lang="en-US" b="1">
                <a:solidFill>
                  <a:schemeClr val="bg1"/>
                </a:solidFill>
                <a:latin typeface="Arial" panose="020B0604020202020204" pitchFamily="34" charset="0"/>
                <a:cs typeface="Arial" panose="020B0604020202020204" pitchFamily="34" charset="0"/>
              </a:rPr>
              <a:t>INTELLECTUAL</a:t>
            </a:r>
          </a:p>
        </p:txBody>
      </p:sp>
      <p:sp>
        <p:nvSpPr>
          <p:cNvPr id="17" name="TextBox 16">
            <a:extLst>
              <a:ext uri="{FF2B5EF4-FFF2-40B4-BE49-F238E27FC236}">
                <a16:creationId xmlns:a16="http://schemas.microsoft.com/office/drawing/2014/main" id="{542E29F9-F49F-5162-2DD4-80EF68CC4F7F}"/>
              </a:ext>
            </a:extLst>
          </p:cNvPr>
          <p:cNvSpPr txBox="1"/>
          <p:nvPr/>
        </p:nvSpPr>
        <p:spPr>
          <a:xfrm>
            <a:off x="638047" y="1710089"/>
            <a:ext cx="4797083" cy="924548"/>
          </a:xfrm>
          <a:prstGeom prst="rect">
            <a:avLst/>
          </a:prstGeom>
          <a:noFill/>
        </p:spPr>
        <p:txBody>
          <a:bodyPr wrap="square" rtlCol="0">
            <a:spAutoFit/>
          </a:bodyPr>
          <a:lstStyle/>
          <a:p>
            <a:pPr>
              <a:lnSpc>
                <a:spcPct val="75000"/>
              </a:lnSpc>
            </a:pPr>
            <a:r>
              <a:rPr lang="en-US" sz="3600" b="1">
                <a:solidFill>
                  <a:schemeClr val="bg1"/>
                </a:solidFill>
                <a:latin typeface="Arial" panose="020B0604020202020204" pitchFamily="34" charset="0"/>
                <a:cs typeface="Arial" panose="020B0604020202020204" pitchFamily="34" charset="0"/>
              </a:rPr>
              <a:t>WHY A NEW WELLNESS MODEL?</a:t>
            </a:r>
            <a:endParaRPr lang="en-US" sz="3600" b="1">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E1E57945-BCDA-B494-DC28-75EE8E1DB92E}"/>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385511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person doing yoga&#10;&#10;AI-generated content may be incorrect.">
            <a:extLst>
              <a:ext uri="{FF2B5EF4-FFF2-40B4-BE49-F238E27FC236}">
                <a16:creationId xmlns:a16="http://schemas.microsoft.com/office/drawing/2014/main" id="{F18CF8A7-BE28-341C-E9DF-77D6E12C633F}"/>
              </a:ext>
            </a:extLst>
          </p:cNvPr>
          <p:cNvPicPr>
            <a:picLocks noChangeAspect="1"/>
          </p:cNvPicPr>
          <p:nvPr/>
        </p:nvPicPr>
        <p:blipFill>
          <a:blip r:embed="rId3"/>
          <a:stretch>
            <a:fillRect/>
          </a:stretch>
        </p:blipFill>
        <p:spPr>
          <a:xfrm>
            <a:off x="1524" y="0"/>
            <a:ext cx="12190475" cy="6858856"/>
          </a:xfrm>
          <a:prstGeom prst="rect">
            <a:avLst/>
          </a:prstGeom>
        </p:spPr>
      </p:pic>
      <p:sp>
        <p:nvSpPr>
          <p:cNvPr id="6" name="Rectangle 5">
            <a:extLst>
              <a:ext uri="{FF2B5EF4-FFF2-40B4-BE49-F238E27FC236}">
                <a16:creationId xmlns:a16="http://schemas.microsoft.com/office/drawing/2014/main" id="{1816C75C-BF1F-0827-14F5-AE2FE5373AD3}"/>
              </a:ext>
            </a:extLst>
          </p:cNvPr>
          <p:cNvSpPr/>
          <p:nvPr/>
        </p:nvSpPr>
        <p:spPr>
          <a:xfrm>
            <a:off x="5799908" y="0"/>
            <a:ext cx="6392091" cy="6858856"/>
          </a:xfrm>
          <a:prstGeom prst="rect">
            <a:avLst/>
          </a:prstGeom>
          <a:solidFill>
            <a:srgbClr val="EE7323">
              <a:alpha val="89781"/>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75000"/>
              </a:lnSpc>
            </a:pPr>
            <a:br>
              <a:rPr lang="en-US" sz="5400" b="1">
                <a:solidFill>
                  <a:schemeClr val="bg1"/>
                </a:solidFill>
                <a:latin typeface="DIN Condensed" panose="020B0606040000020204"/>
              </a:rPr>
            </a:br>
            <a:endParaRPr lang="en-US" sz="5400"/>
          </a:p>
        </p:txBody>
      </p:sp>
      <p:sp>
        <p:nvSpPr>
          <p:cNvPr id="3" name="Content Placeholder 2">
            <a:extLst>
              <a:ext uri="{FF2B5EF4-FFF2-40B4-BE49-F238E27FC236}">
                <a16:creationId xmlns:a16="http://schemas.microsoft.com/office/drawing/2014/main" id="{34B64888-2E42-034D-A9C6-E70BED4F7EE8}"/>
              </a:ext>
            </a:extLst>
          </p:cNvPr>
          <p:cNvSpPr>
            <a:spLocks noGrp="1"/>
          </p:cNvSpPr>
          <p:nvPr>
            <p:ph idx="1"/>
          </p:nvPr>
        </p:nvSpPr>
        <p:spPr>
          <a:xfrm>
            <a:off x="6581643" y="2172279"/>
            <a:ext cx="5185636" cy="3742418"/>
          </a:xfrm>
        </p:spPr>
        <p:txBody>
          <a:bodyPr anchor="t">
            <a:normAutofit/>
          </a:bodyPr>
          <a:lstStyle/>
          <a:p>
            <a:pPr marL="0" indent="0">
              <a:buNone/>
            </a:pPr>
            <a:r>
              <a:rPr lang="en-US" sz="2400">
                <a:solidFill>
                  <a:schemeClr val="bg1"/>
                </a:solidFill>
                <a:latin typeface="Times New Roman" panose="02020603050405020304" pitchFamily="18" charset="0"/>
                <a:cs typeface="Times New Roman" panose="02020603050405020304" pitchFamily="18" charset="0"/>
              </a:rPr>
              <a:t>Limitations of 6 dimensions of wellness model:</a:t>
            </a:r>
          </a:p>
          <a:p>
            <a:pPr marL="238125" lvl="1" indent="-238125"/>
            <a:r>
              <a:rPr lang="en-US">
                <a:solidFill>
                  <a:schemeClr val="bg1"/>
                </a:solidFill>
                <a:latin typeface="Times New Roman" panose="02020603050405020304" pitchFamily="18" charset="0"/>
                <a:cs typeface="Times New Roman" panose="02020603050405020304" pitchFamily="18" charset="0"/>
              </a:rPr>
              <a:t>Focuses on different “kinds” of wellness vs. creating conditions for wellness to flourish</a:t>
            </a:r>
          </a:p>
          <a:p>
            <a:pPr marL="238125" lvl="1" indent="-238125"/>
            <a:r>
              <a:rPr lang="en-US">
                <a:solidFill>
                  <a:schemeClr val="bg1"/>
                </a:solidFill>
                <a:latin typeface="Times New Roman" panose="02020603050405020304" pitchFamily="18" charset="0"/>
                <a:cs typeface="Times New Roman" panose="02020603050405020304" pitchFamily="18" charset="0"/>
              </a:rPr>
              <a:t>Implies that wellness is something that can be achieved only if an individual addresses </a:t>
            </a:r>
            <a:r>
              <a:rPr lang="en-US" u="sng">
                <a:solidFill>
                  <a:schemeClr val="bg1"/>
                </a:solidFill>
                <a:latin typeface="Times New Roman" panose="02020603050405020304" pitchFamily="18" charset="0"/>
                <a:cs typeface="Times New Roman" panose="02020603050405020304" pitchFamily="18" charset="0"/>
              </a:rPr>
              <a:t>each</a:t>
            </a:r>
            <a:r>
              <a:rPr lang="en-US">
                <a:solidFill>
                  <a:schemeClr val="bg1"/>
                </a:solidFill>
                <a:latin typeface="Times New Roman" panose="02020603050405020304" pitchFamily="18" charset="0"/>
                <a:cs typeface="Times New Roman" panose="02020603050405020304" pitchFamily="18" charset="0"/>
              </a:rPr>
              <a:t> of the 6 dimensions</a:t>
            </a:r>
            <a:endParaRPr lang="en-US" sz="2400">
              <a:solidFill>
                <a:schemeClr val="bg1"/>
              </a:solidFill>
              <a:latin typeface="Times New Roman" panose="02020603050405020304" pitchFamily="18" charset="0"/>
              <a:cs typeface="Times New Roman" panose="02020603050405020304" pitchFamily="18" charset="0"/>
            </a:endParaRPr>
          </a:p>
          <a:p>
            <a:pPr marL="0" indent="0">
              <a:buNone/>
            </a:pPr>
            <a:r>
              <a:rPr lang="en-US" sz="2400">
                <a:solidFill>
                  <a:schemeClr val="bg1"/>
                </a:solidFill>
                <a:latin typeface="Times New Roman" panose="02020603050405020304" pitchFamily="18" charset="0"/>
                <a:cs typeface="Times New Roman" panose="02020603050405020304" pitchFamily="18" charset="0"/>
              </a:rPr>
              <a:t>Wellness looks different for each person. </a:t>
            </a:r>
          </a:p>
        </p:txBody>
      </p:sp>
      <p:sp>
        <p:nvSpPr>
          <p:cNvPr id="9" name="TextBox 8">
            <a:extLst>
              <a:ext uri="{FF2B5EF4-FFF2-40B4-BE49-F238E27FC236}">
                <a16:creationId xmlns:a16="http://schemas.microsoft.com/office/drawing/2014/main" id="{F31C9D13-3BC3-29C6-27E1-4C6527512632}"/>
              </a:ext>
            </a:extLst>
          </p:cNvPr>
          <p:cNvSpPr txBox="1"/>
          <p:nvPr/>
        </p:nvSpPr>
        <p:spPr>
          <a:xfrm>
            <a:off x="6581643" y="1163137"/>
            <a:ext cx="4797083" cy="924548"/>
          </a:xfrm>
          <a:prstGeom prst="rect">
            <a:avLst/>
          </a:prstGeom>
          <a:noFill/>
        </p:spPr>
        <p:txBody>
          <a:bodyPr wrap="square" rtlCol="0">
            <a:spAutoFit/>
          </a:bodyPr>
          <a:lstStyle/>
          <a:p>
            <a:pPr>
              <a:lnSpc>
                <a:spcPct val="75000"/>
              </a:lnSpc>
            </a:pPr>
            <a:r>
              <a:rPr lang="en-US" sz="3600" b="1">
                <a:solidFill>
                  <a:schemeClr val="bg1"/>
                </a:solidFill>
                <a:latin typeface="Arial" panose="020B0604020202020204" pitchFamily="34" charset="0"/>
                <a:cs typeface="Arial" panose="020B0604020202020204" pitchFamily="34" charset="0"/>
              </a:rPr>
              <a:t>WHY A NEW WELLNESS MODEL?</a:t>
            </a:r>
            <a:endParaRPr lang="en-US" sz="3600" b="1">
              <a:latin typeface="Arial" panose="020B0604020202020204" pitchFamily="34" charset="0"/>
              <a:cs typeface="Arial" panose="020B0604020202020204" pitchFamily="34" charset="0"/>
            </a:endParaRPr>
          </a:p>
        </p:txBody>
      </p:sp>
      <p:sp>
        <p:nvSpPr>
          <p:cNvPr id="2" name="Date Placeholder 3">
            <a:extLst>
              <a:ext uri="{FF2B5EF4-FFF2-40B4-BE49-F238E27FC236}">
                <a16:creationId xmlns:a16="http://schemas.microsoft.com/office/drawing/2014/main" id="{F0544FB2-F185-B21E-4E52-305832C72A02}"/>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50660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559F17-A6BD-1788-D55D-B4B410A8516C}"/>
              </a:ext>
            </a:extLst>
          </p:cNvPr>
          <p:cNvPicPr>
            <a:picLocks noChangeAspect="1"/>
          </p:cNvPicPr>
          <p:nvPr/>
        </p:nvPicPr>
        <p:blipFill>
          <a:blip r:embed="rId3"/>
          <a:stretch>
            <a:fillRect/>
          </a:stretch>
        </p:blipFill>
        <p:spPr>
          <a:xfrm>
            <a:off x="0" y="-44868"/>
            <a:ext cx="12316912" cy="6947735"/>
          </a:xfrm>
          <a:prstGeom prst="rect">
            <a:avLst/>
          </a:prstGeom>
          <a:effectLst>
            <a:softEdge rad="31750"/>
          </a:effectLst>
        </p:spPr>
      </p:pic>
      <p:sp>
        <p:nvSpPr>
          <p:cNvPr id="5" name="Rectangle 4">
            <a:extLst>
              <a:ext uri="{FF2B5EF4-FFF2-40B4-BE49-F238E27FC236}">
                <a16:creationId xmlns:a16="http://schemas.microsoft.com/office/drawing/2014/main" id="{9BFA835A-69D9-0D27-BD21-F6767C828BFC}"/>
              </a:ext>
            </a:extLst>
          </p:cNvPr>
          <p:cNvSpPr/>
          <p:nvPr/>
        </p:nvSpPr>
        <p:spPr>
          <a:xfrm>
            <a:off x="1" y="-6751"/>
            <a:ext cx="6939642" cy="6909618"/>
          </a:xfrm>
          <a:prstGeom prst="rect">
            <a:avLst/>
          </a:prstGeom>
          <a:solidFill>
            <a:srgbClr val="058C9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805E4B-4AF7-1542-89D8-53861E17E235}"/>
              </a:ext>
            </a:extLst>
          </p:cNvPr>
          <p:cNvSpPr>
            <a:spLocks noGrp="1"/>
          </p:cNvSpPr>
          <p:nvPr>
            <p:ph idx="1"/>
          </p:nvPr>
        </p:nvSpPr>
        <p:spPr>
          <a:xfrm>
            <a:off x="529819" y="3015344"/>
            <a:ext cx="5713767" cy="2299255"/>
          </a:xfrm>
        </p:spPr>
        <p:txBody>
          <a:bodyPr>
            <a:normAutofit/>
          </a:bodyPr>
          <a:lstStyle/>
          <a:p>
            <a:r>
              <a:rPr lang="en-US" sz="2400">
                <a:solidFill>
                  <a:schemeClr val="bg1"/>
                </a:solidFill>
                <a:latin typeface="Times New Roman" panose="02020603050405020304" pitchFamily="18" charset="0"/>
                <a:cs typeface="Times New Roman" panose="02020603050405020304" pitchFamily="18" charset="0"/>
              </a:rPr>
              <a:t>Recognizes an individual’s unique wants and needs, as well as the influence of the environment on their wellness.</a:t>
            </a:r>
          </a:p>
          <a:p>
            <a:r>
              <a:rPr lang="en-US" sz="2400">
                <a:solidFill>
                  <a:schemeClr val="bg1"/>
                </a:solidFill>
                <a:latin typeface="Times New Roman" panose="02020603050405020304" pitchFamily="18" charset="0"/>
                <a:cs typeface="Times New Roman" panose="02020603050405020304" pitchFamily="18" charset="0"/>
              </a:rPr>
              <a:t>We define wellness as the process of engaging in behaviors and decisions that enable people to reach their full potential.</a:t>
            </a:r>
          </a:p>
        </p:txBody>
      </p:sp>
      <p:sp>
        <p:nvSpPr>
          <p:cNvPr id="7" name="TextBox 6">
            <a:extLst>
              <a:ext uri="{FF2B5EF4-FFF2-40B4-BE49-F238E27FC236}">
                <a16:creationId xmlns:a16="http://schemas.microsoft.com/office/drawing/2014/main" id="{151DD47C-CBA1-2C70-EC25-BC41A77C356C}"/>
              </a:ext>
            </a:extLst>
          </p:cNvPr>
          <p:cNvSpPr txBox="1"/>
          <p:nvPr/>
        </p:nvSpPr>
        <p:spPr>
          <a:xfrm>
            <a:off x="638047" y="1588371"/>
            <a:ext cx="5713767" cy="1340047"/>
          </a:xfrm>
          <a:prstGeom prst="rect">
            <a:avLst/>
          </a:prstGeom>
          <a:noFill/>
        </p:spPr>
        <p:txBody>
          <a:bodyPr wrap="square" rtlCol="0">
            <a:spAutoFit/>
          </a:bodyPr>
          <a:lstStyle/>
          <a:p>
            <a:pPr>
              <a:lnSpc>
                <a:spcPct val="75000"/>
              </a:lnSpc>
            </a:pPr>
            <a:r>
              <a:rPr lang="en-US" sz="3600" b="1">
                <a:solidFill>
                  <a:schemeClr val="bg1"/>
                </a:solidFill>
                <a:latin typeface="Arial" panose="020B0604020202020204" pitchFamily="34" charset="0"/>
                <a:cs typeface="Arial" panose="020B0604020202020204" pitchFamily="34" charset="0"/>
              </a:rPr>
              <a:t>A “PERSON-CENTRIC APPROACH” TO WELLNESS</a:t>
            </a:r>
            <a:endParaRPr lang="en-US" sz="3600" b="1">
              <a:latin typeface="Arial" panose="020B0604020202020204" pitchFamily="34" charset="0"/>
              <a:cs typeface="Arial" panose="020B0604020202020204" pitchFamily="34" charset="0"/>
            </a:endParaRPr>
          </a:p>
        </p:txBody>
      </p:sp>
      <p:sp>
        <p:nvSpPr>
          <p:cNvPr id="2" name="Date Placeholder 3">
            <a:extLst>
              <a:ext uri="{FF2B5EF4-FFF2-40B4-BE49-F238E27FC236}">
                <a16:creationId xmlns:a16="http://schemas.microsoft.com/office/drawing/2014/main" id="{D9D5CCB0-47F4-7F5B-F305-AFF4419FE878}"/>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122768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people&#10;&#10;Description automatically generated">
            <a:extLst>
              <a:ext uri="{FF2B5EF4-FFF2-40B4-BE49-F238E27FC236}">
                <a16:creationId xmlns:a16="http://schemas.microsoft.com/office/drawing/2014/main" id="{9886A6E8-D2FF-F7B1-2650-FB5141947AA7}"/>
              </a:ext>
            </a:extLst>
          </p:cNvPr>
          <p:cNvPicPr>
            <a:picLocks noChangeAspect="1"/>
          </p:cNvPicPr>
          <p:nvPr/>
        </p:nvPicPr>
        <p:blipFill>
          <a:blip r:embed="rId3">
            <a:extLst>
              <a:ext uri="{28A0092B-C50C-407E-A947-70E740481C1C}">
                <a14:useLocalDpi xmlns:a14="http://schemas.microsoft.com/office/drawing/2010/main" val="0"/>
              </a:ext>
            </a:extLst>
          </a:blip>
          <a:srcRect b="10507"/>
          <a:stretch>
            <a:fillRect/>
          </a:stretch>
        </p:blipFill>
        <p:spPr>
          <a:xfrm>
            <a:off x="0" y="0"/>
            <a:ext cx="12191999" cy="6858000"/>
          </a:xfrm>
          <a:prstGeom prst="rect">
            <a:avLst/>
          </a:prstGeom>
        </p:spPr>
      </p:pic>
      <p:sp>
        <p:nvSpPr>
          <p:cNvPr id="5" name="Content Placeholder 2">
            <a:extLst>
              <a:ext uri="{FF2B5EF4-FFF2-40B4-BE49-F238E27FC236}">
                <a16:creationId xmlns:a16="http://schemas.microsoft.com/office/drawing/2014/main" id="{DF4D0A49-2E50-48E7-BF51-8D57F1CAD5D1}"/>
              </a:ext>
            </a:extLst>
          </p:cNvPr>
          <p:cNvSpPr txBox="1">
            <a:spLocks/>
          </p:cNvSpPr>
          <p:nvPr/>
        </p:nvSpPr>
        <p:spPr>
          <a:xfrm>
            <a:off x="838200" y="1838910"/>
            <a:ext cx="10515600" cy="434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E9E97E2-ED81-6400-C5AF-F0A5221C6983}"/>
              </a:ext>
            </a:extLst>
          </p:cNvPr>
          <p:cNvSpPr/>
          <p:nvPr/>
        </p:nvSpPr>
        <p:spPr>
          <a:xfrm>
            <a:off x="1" y="0"/>
            <a:ext cx="5894614" cy="6858856"/>
          </a:xfrm>
          <a:prstGeom prst="rect">
            <a:avLst/>
          </a:prstGeom>
          <a:solidFill>
            <a:srgbClr val="EE7323">
              <a:alpha val="89781"/>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75000"/>
              </a:lnSpc>
            </a:pPr>
            <a:br>
              <a:rPr lang="en-US" sz="5400" b="1">
                <a:solidFill>
                  <a:schemeClr val="bg1"/>
                </a:solidFill>
                <a:latin typeface="DIN Condensed" panose="020B0606040000020204"/>
              </a:rPr>
            </a:br>
            <a:endParaRPr lang="en-US" sz="5400"/>
          </a:p>
        </p:txBody>
      </p:sp>
      <p:sp>
        <p:nvSpPr>
          <p:cNvPr id="6" name="TextBox 5">
            <a:extLst>
              <a:ext uri="{FF2B5EF4-FFF2-40B4-BE49-F238E27FC236}">
                <a16:creationId xmlns:a16="http://schemas.microsoft.com/office/drawing/2014/main" id="{7F2187D6-A07F-5115-678C-6D7694BF9F4F}"/>
              </a:ext>
            </a:extLst>
          </p:cNvPr>
          <p:cNvSpPr txBox="1"/>
          <p:nvPr/>
        </p:nvSpPr>
        <p:spPr>
          <a:xfrm>
            <a:off x="634774" y="1033844"/>
            <a:ext cx="4797083" cy="1340047"/>
          </a:xfrm>
          <a:prstGeom prst="rect">
            <a:avLst/>
          </a:prstGeom>
          <a:noFill/>
        </p:spPr>
        <p:txBody>
          <a:bodyPr wrap="square" rtlCol="0">
            <a:spAutoFit/>
          </a:bodyPr>
          <a:lstStyle/>
          <a:p>
            <a:pPr>
              <a:lnSpc>
                <a:spcPct val="75000"/>
              </a:lnSpc>
            </a:pPr>
            <a:r>
              <a:rPr lang="en-US" sz="3600" b="1">
                <a:solidFill>
                  <a:schemeClr val="bg1"/>
                </a:solidFill>
                <a:latin typeface="Arial" panose="020B0604020202020204" pitchFamily="34" charset="0"/>
                <a:cs typeface="Arial" panose="020B0604020202020204" pitchFamily="34" charset="0"/>
              </a:rPr>
              <a:t>A RESEARCH-BASED APPROACH TO WELLNESS</a:t>
            </a:r>
            <a:endParaRPr lang="en-US" sz="36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5E36C52-3CD3-5F4E-A11E-778AF3C62376}"/>
              </a:ext>
            </a:extLst>
          </p:cNvPr>
          <p:cNvSpPr txBox="1"/>
          <p:nvPr/>
        </p:nvSpPr>
        <p:spPr>
          <a:xfrm>
            <a:off x="634773" y="2429691"/>
            <a:ext cx="4797083"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Mather Institute reviewed well-established models of psychological well-being and quality of life as well as research in positive aging to identify factors that could be incorporated into a new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solidFill>
                <a:schemeClr val="bg1"/>
              </a:solidFill>
              <a:latin typeface="Times New Roman" panose="02020603050405020304" pitchFamily="18" charset="0"/>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40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Self-Determination Theory</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2400">
                <a:solidFill>
                  <a:schemeClr val="bg1"/>
                </a:solidFill>
                <a:latin typeface="Times New Roman" panose="02020603050405020304" pitchFamily="18" charset="0"/>
                <a:cs typeface="Times New Roman" panose="02020603050405020304" pitchFamily="18" charset="0"/>
              </a:rPr>
              <a:t>Social Ecological Model</a:t>
            </a:r>
            <a:endParaRPr kumimoji="0" lang="en-US" sz="320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3C3FB86F-3B52-45E9-3369-9A9D6411A07D}"/>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1736738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EF55A3-C927-58A4-DB21-788B5DF2ECC3}"/>
              </a:ext>
            </a:extLst>
          </p:cNvPr>
          <p:cNvSpPr/>
          <p:nvPr/>
        </p:nvSpPr>
        <p:spPr>
          <a:xfrm>
            <a:off x="1" y="-6751"/>
            <a:ext cx="5192485" cy="6864751"/>
          </a:xfrm>
          <a:prstGeom prst="rect">
            <a:avLst/>
          </a:prstGeom>
          <a:solidFill>
            <a:srgbClr val="058C9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8E268D-BE8A-800D-9A5C-8E8EB9260AD3}"/>
              </a:ext>
            </a:extLst>
          </p:cNvPr>
          <p:cNvSpPr txBox="1"/>
          <p:nvPr/>
        </p:nvSpPr>
        <p:spPr>
          <a:xfrm>
            <a:off x="540074" y="938033"/>
            <a:ext cx="4451652" cy="2171044"/>
          </a:xfrm>
          <a:prstGeom prst="rect">
            <a:avLst/>
          </a:prstGeom>
          <a:noFill/>
        </p:spPr>
        <p:txBody>
          <a:bodyPr wrap="square" rtlCol="0">
            <a:spAutoFit/>
          </a:bodyPr>
          <a:lstStyle/>
          <a:p>
            <a:pPr>
              <a:lnSpc>
                <a:spcPct val="75000"/>
              </a:lnSpc>
            </a:pPr>
            <a:r>
              <a:rPr lang="en-US" sz="3600" b="1">
                <a:solidFill>
                  <a:schemeClr val="bg1"/>
                </a:solidFill>
                <a:latin typeface="Arial" panose="020B0604020202020204" pitchFamily="34" charset="0"/>
                <a:cs typeface="Arial" panose="020B0604020202020204" pitchFamily="34" charset="0"/>
              </a:rPr>
              <a:t>ACHIEVING INDIVIDUAL WELLNESS STARTS WITH STRAIGHT A’S</a:t>
            </a:r>
            <a:endParaRPr lang="en-US" sz="3600" b="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99C0606-970E-4C26-B285-3276C84D75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59841-8009-2845-B746-2B81478F4E9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271EA55-5659-A14B-A177-79B0E259C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300" y="0"/>
            <a:ext cx="6870700" cy="6858000"/>
          </a:xfrm>
          <a:prstGeom prst="rect">
            <a:avLst/>
          </a:prstGeom>
        </p:spPr>
      </p:pic>
      <p:sp>
        <p:nvSpPr>
          <p:cNvPr id="7" name="TextBox 6">
            <a:extLst>
              <a:ext uri="{FF2B5EF4-FFF2-40B4-BE49-F238E27FC236}">
                <a16:creationId xmlns:a16="http://schemas.microsoft.com/office/drawing/2014/main" id="{C8D221AC-5F8E-C54A-B06F-960D34B10D8B}"/>
              </a:ext>
            </a:extLst>
          </p:cNvPr>
          <p:cNvSpPr txBox="1"/>
          <p:nvPr/>
        </p:nvSpPr>
        <p:spPr>
          <a:xfrm>
            <a:off x="8034729" y="3011866"/>
            <a:ext cx="1342984" cy="68326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u="none" strike="noStrike" kern="1200" cap="none" spc="0" normalizeH="0" baseline="0" noProof="0">
                <a:ln>
                  <a:noFill/>
                </a:ln>
                <a:solidFill>
                  <a:prstClr val="black">
                    <a:lumMod val="65000"/>
                    <a:lumOff val="35000"/>
                  </a:prstClr>
                </a:solidFill>
                <a:effectLst/>
                <a:uLnTx/>
                <a:uFillTx/>
                <a:latin typeface="Arial" panose="020B0604020202020204" pitchFamily="34" charset="0"/>
                <a:cs typeface="Arial" panose="020B0604020202020204" pitchFamily="34" charset="0"/>
              </a:rPr>
              <a:t>PERSON- CENTRIC WELLNESS</a:t>
            </a:r>
          </a:p>
        </p:txBody>
      </p:sp>
      <p:sp>
        <p:nvSpPr>
          <p:cNvPr id="5" name="TextBox 4">
            <a:extLst>
              <a:ext uri="{FF2B5EF4-FFF2-40B4-BE49-F238E27FC236}">
                <a16:creationId xmlns:a16="http://schemas.microsoft.com/office/drawing/2014/main" id="{4608B05D-0B8A-DC51-E39A-8D68E9E316F3}"/>
              </a:ext>
            </a:extLst>
          </p:cNvPr>
          <p:cNvSpPr txBox="1"/>
          <p:nvPr/>
        </p:nvSpPr>
        <p:spPr>
          <a:xfrm>
            <a:off x="1867758" y="3715105"/>
            <a:ext cx="2134616" cy="370101"/>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AUTONOMY</a:t>
            </a:r>
            <a:endParaRPr lang="en-US" sz="24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2C971CF-221E-8C1E-57B2-FB6D0ABD89B4}"/>
              </a:ext>
            </a:extLst>
          </p:cNvPr>
          <p:cNvSpPr txBox="1"/>
          <p:nvPr/>
        </p:nvSpPr>
        <p:spPr>
          <a:xfrm>
            <a:off x="1867758" y="4623282"/>
            <a:ext cx="2753228" cy="380553"/>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ACHIEVEMENT</a:t>
            </a:r>
            <a:endParaRPr lang="en-US" sz="24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F56DAB4-3A4C-CF0E-7299-795579C80C92}"/>
              </a:ext>
            </a:extLst>
          </p:cNvPr>
          <p:cNvSpPr txBox="1"/>
          <p:nvPr/>
        </p:nvSpPr>
        <p:spPr>
          <a:xfrm>
            <a:off x="1867758" y="5653158"/>
            <a:ext cx="2753228" cy="380553"/>
          </a:xfrm>
          <a:prstGeom prst="rect">
            <a:avLst/>
          </a:prstGeom>
          <a:noFill/>
        </p:spPr>
        <p:txBody>
          <a:bodyPr wrap="square" rtlCol="0">
            <a:spAutoFit/>
          </a:bodyPr>
          <a:lstStyle/>
          <a:p>
            <a:pPr>
              <a:lnSpc>
                <a:spcPct val="75000"/>
              </a:lnSpc>
            </a:pPr>
            <a:r>
              <a:rPr lang="en-US" sz="2400" b="1">
                <a:solidFill>
                  <a:schemeClr val="bg1"/>
                </a:solidFill>
                <a:latin typeface="Arial" panose="020B0604020202020204" pitchFamily="34" charset="0"/>
                <a:cs typeface="Arial" panose="020B0604020202020204" pitchFamily="34" charset="0"/>
              </a:rPr>
              <a:t>AFFILIATION</a:t>
            </a:r>
            <a:endParaRPr lang="en-US" sz="2400" b="1">
              <a:latin typeface="Arial" panose="020B0604020202020204" pitchFamily="34" charset="0"/>
              <a:cs typeface="Arial" panose="020B0604020202020204" pitchFamily="34" charset="0"/>
            </a:endParaRPr>
          </a:p>
        </p:txBody>
      </p:sp>
      <p:pic>
        <p:nvPicPr>
          <p:cNvPr id="12" name="Picture 11" descr="A hand with a finger pointing at a button&#10;&#10;AI-generated content may be incorrect.">
            <a:extLst>
              <a:ext uri="{FF2B5EF4-FFF2-40B4-BE49-F238E27FC236}">
                <a16:creationId xmlns:a16="http://schemas.microsoft.com/office/drawing/2014/main" id="{F6137C97-79D0-0D9D-F8E3-1C3DD6AFBA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315" y="3113562"/>
            <a:ext cx="1421443" cy="1421443"/>
          </a:xfrm>
          <a:prstGeom prst="rect">
            <a:avLst/>
          </a:prstGeom>
        </p:spPr>
      </p:pic>
      <p:pic>
        <p:nvPicPr>
          <p:cNvPr id="14" name="Picture 13" descr="A white logo on a black background&#10;&#10;AI-generated content may be incorrect.">
            <a:extLst>
              <a:ext uri="{FF2B5EF4-FFF2-40B4-BE49-F238E27FC236}">
                <a16:creationId xmlns:a16="http://schemas.microsoft.com/office/drawing/2014/main" id="{BAE102FD-E6A1-E0D4-9259-C9EE0F70D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73" y="4161794"/>
            <a:ext cx="1315597" cy="1315597"/>
          </a:xfrm>
          <a:prstGeom prst="rect">
            <a:avLst/>
          </a:prstGeom>
        </p:spPr>
      </p:pic>
      <p:pic>
        <p:nvPicPr>
          <p:cNvPr id="17" name="Picture 16" descr="A group of people on a black background&#10;&#10;AI-generated content may be incorrect.">
            <a:extLst>
              <a:ext uri="{FF2B5EF4-FFF2-40B4-BE49-F238E27FC236}">
                <a16:creationId xmlns:a16="http://schemas.microsoft.com/office/drawing/2014/main" id="{3A097F66-6EFF-06CC-53D2-E4A889955E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315" y="5031206"/>
            <a:ext cx="1541489" cy="1541489"/>
          </a:xfrm>
          <a:prstGeom prst="rect">
            <a:avLst/>
          </a:prstGeom>
        </p:spPr>
      </p:pic>
      <p:sp>
        <p:nvSpPr>
          <p:cNvPr id="8" name="Date Placeholder 3">
            <a:extLst>
              <a:ext uri="{FF2B5EF4-FFF2-40B4-BE49-F238E27FC236}">
                <a16:creationId xmlns:a16="http://schemas.microsoft.com/office/drawing/2014/main" id="{4389483E-69F2-5BB6-3977-45ADE0E79FE9}"/>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405006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riding a bicycle&#10;&#10;AI-generated content may be incorrect.">
            <a:extLst>
              <a:ext uri="{FF2B5EF4-FFF2-40B4-BE49-F238E27FC236}">
                <a16:creationId xmlns:a16="http://schemas.microsoft.com/office/drawing/2014/main" id="{F4B5D8C5-2488-B8B1-DFD1-E8E787156F1E}"/>
              </a:ext>
            </a:extLst>
          </p:cNvPr>
          <p:cNvPicPr>
            <a:picLocks noChangeAspect="1"/>
          </p:cNvPicPr>
          <p:nvPr/>
        </p:nvPicPr>
        <p:blipFill>
          <a:blip r:embed="rId3"/>
          <a:stretch>
            <a:fillRect/>
          </a:stretch>
        </p:blipFill>
        <p:spPr>
          <a:xfrm>
            <a:off x="1524" y="7716"/>
            <a:ext cx="12175239" cy="6850284"/>
          </a:xfrm>
          <a:prstGeom prst="rect">
            <a:avLst/>
          </a:prstGeom>
        </p:spPr>
      </p:pic>
      <p:sp>
        <p:nvSpPr>
          <p:cNvPr id="6" name="Rectangle 5">
            <a:extLst>
              <a:ext uri="{FF2B5EF4-FFF2-40B4-BE49-F238E27FC236}">
                <a16:creationId xmlns:a16="http://schemas.microsoft.com/office/drawing/2014/main" id="{B5A055A2-5A04-49EB-8CF3-34A5B08AE195}"/>
              </a:ext>
            </a:extLst>
          </p:cNvPr>
          <p:cNvSpPr/>
          <p:nvPr/>
        </p:nvSpPr>
        <p:spPr>
          <a:xfrm>
            <a:off x="1" y="1966416"/>
            <a:ext cx="12175238" cy="3015276"/>
          </a:xfrm>
          <a:prstGeom prst="rect">
            <a:avLst/>
          </a:prstGeom>
          <a:solidFill>
            <a:srgbClr val="EE7323">
              <a:alpha val="89781"/>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75000"/>
              </a:lnSpc>
            </a:pPr>
            <a:br>
              <a:rPr lang="en-US" sz="5400" b="1">
                <a:solidFill>
                  <a:schemeClr val="bg1"/>
                </a:solidFill>
                <a:latin typeface="DIN Condensed" panose="020B0606040000020204"/>
              </a:rPr>
            </a:br>
            <a:endParaRPr lang="en-US" sz="5400"/>
          </a:p>
        </p:txBody>
      </p:sp>
      <p:sp>
        <p:nvSpPr>
          <p:cNvPr id="3" name="Content Placeholder 2">
            <a:extLst>
              <a:ext uri="{FF2B5EF4-FFF2-40B4-BE49-F238E27FC236}">
                <a16:creationId xmlns:a16="http://schemas.microsoft.com/office/drawing/2014/main" id="{CFA06436-C033-3840-A798-C18E7E5CF143}"/>
              </a:ext>
            </a:extLst>
          </p:cNvPr>
          <p:cNvSpPr>
            <a:spLocks noGrp="1"/>
          </p:cNvSpPr>
          <p:nvPr>
            <p:ph idx="1"/>
          </p:nvPr>
        </p:nvSpPr>
        <p:spPr>
          <a:xfrm>
            <a:off x="3943028" y="2553541"/>
            <a:ext cx="7436172" cy="1247752"/>
          </a:xfrm>
        </p:spPr>
        <p:txBody>
          <a:bodyPr>
            <a:normAutofit/>
          </a:bodyPr>
          <a:lstStyle/>
          <a:p>
            <a:pPr marL="0" indent="0">
              <a:buNone/>
            </a:pPr>
            <a:r>
              <a:rPr lang="en-US" sz="2400">
                <a:solidFill>
                  <a:schemeClr val="bg1"/>
                </a:solidFill>
                <a:latin typeface="Times New Roman" panose="02020603050405020304" pitchFamily="18" charset="0"/>
                <a:cs typeface="Times New Roman" panose="02020603050405020304" pitchFamily="18" charset="0"/>
              </a:rPr>
              <a:t>People thrive when empowered to make their own choices.</a:t>
            </a:r>
          </a:p>
          <a:p>
            <a:pPr marL="0" indent="0">
              <a:buNone/>
            </a:pPr>
            <a:r>
              <a:rPr lang="en-US" sz="2400">
                <a:solidFill>
                  <a:schemeClr val="bg1"/>
                </a:solidFill>
                <a:latin typeface="Times New Roman" panose="02020603050405020304" pitchFamily="18" charset="0"/>
                <a:cs typeface="Times New Roman" panose="02020603050405020304" pitchFamily="18" charset="0"/>
              </a:rPr>
              <a:t>Even when we rely on others, being able to make decisions for ourselves is a key piece of the wellness puzzle.</a:t>
            </a:r>
          </a:p>
        </p:txBody>
      </p:sp>
      <p:sp>
        <p:nvSpPr>
          <p:cNvPr id="8" name="TextBox 7">
            <a:extLst>
              <a:ext uri="{FF2B5EF4-FFF2-40B4-BE49-F238E27FC236}">
                <a16:creationId xmlns:a16="http://schemas.microsoft.com/office/drawing/2014/main" id="{5D019F8D-28EE-3688-A847-8E4F901703AD}"/>
              </a:ext>
            </a:extLst>
          </p:cNvPr>
          <p:cNvSpPr txBox="1"/>
          <p:nvPr/>
        </p:nvSpPr>
        <p:spPr>
          <a:xfrm>
            <a:off x="548638" y="3212040"/>
            <a:ext cx="3499488" cy="524695"/>
          </a:xfrm>
          <a:prstGeom prst="rect">
            <a:avLst/>
          </a:prstGeom>
          <a:noFill/>
        </p:spPr>
        <p:txBody>
          <a:bodyPr wrap="square" rtlCol="0">
            <a:spAutoFit/>
          </a:bodyPr>
          <a:lstStyle/>
          <a:p>
            <a:pPr algn="ctr">
              <a:lnSpc>
                <a:spcPct val="75000"/>
              </a:lnSpc>
            </a:pPr>
            <a:r>
              <a:rPr lang="en-US" sz="3600" b="1">
                <a:solidFill>
                  <a:schemeClr val="bg1"/>
                </a:solidFill>
                <a:latin typeface="Arial" panose="020B0604020202020204" pitchFamily="34" charset="0"/>
                <a:cs typeface="Arial" panose="020B0604020202020204" pitchFamily="34" charset="0"/>
              </a:rPr>
              <a:t>AUTONOMY</a:t>
            </a:r>
            <a:endParaRPr lang="en-US" sz="36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14BCCDB-8350-888D-F69B-4FEFAC706EA0}"/>
              </a:ext>
            </a:extLst>
          </p:cNvPr>
          <p:cNvSpPr txBox="1"/>
          <p:nvPr/>
        </p:nvSpPr>
        <p:spPr>
          <a:xfrm>
            <a:off x="3943028" y="3882413"/>
            <a:ext cx="7048822" cy="461665"/>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SUPPORT BY: </a:t>
            </a:r>
            <a:r>
              <a:rPr lang="en-US" sz="2400">
                <a:solidFill>
                  <a:schemeClr val="bg1"/>
                </a:solidFill>
                <a:latin typeface="Times New Roman" panose="02020603050405020304" pitchFamily="18" charset="0"/>
                <a:cs typeface="Times New Roman" panose="02020603050405020304" pitchFamily="18" charset="0"/>
              </a:rPr>
              <a:t>Relevance  |  Respect  |  Choice</a:t>
            </a:r>
          </a:p>
        </p:txBody>
      </p:sp>
      <p:sp>
        <p:nvSpPr>
          <p:cNvPr id="2" name="Date Placeholder 3">
            <a:extLst>
              <a:ext uri="{FF2B5EF4-FFF2-40B4-BE49-F238E27FC236}">
                <a16:creationId xmlns:a16="http://schemas.microsoft.com/office/drawing/2014/main" id="{428693F6-490B-662A-EFB3-CF9B983DC463}"/>
              </a:ext>
            </a:extLst>
          </p:cNvPr>
          <p:cNvSpPr>
            <a:spLocks noGrp="1"/>
          </p:cNvSpPr>
          <p:nvPr>
            <p:ph type="dt" sz="half" idx="10"/>
          </p:nvPr>
        </p:nvSpPr>
        <p:spPr>
          <a:xfrm>
            <a:off x="838200" y="6356350"/>
            <a:ext cx="2743200" cy="365125"/>
          </a:xfrm>
        </p:spPr>
        <p:txBody>
          <a:bodyPr/>
          <a:lstStyle/>
          <a:p>
            <a:fld id="{78510339-DC68-4EC9-94E2-9B7010D0F28B}" type="datetimeFigureOut">
              <a:rPr lang="en-US" smtClean="0">
                <a:solidFill>
                  <a:schemeClr val="bg1"/>
                </a:solidFill>
              </a:rPr>
              <a:t>10/23/2025</a:t>
            </a:fld>
            <a:endParaRPr lang="en-US">
              <a:solidFill>
                <a:schemeClr val="bg1"/>
              </a:solidFill>
            </a:endParaRPr>
          </a:p>
        </p:txBody>
      </p:sp>
    </p:spTree>
    <p:extLst>
      <p:ext uri="{BB962C8B-B14F-4D97-AF65-F5344CB8AC3E}">
        <p14:creationId xmlns:p14="http://schemas.microsoft.com/office/powerpoint/2010/main" val="1478507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0012C941C04B4EB5AAD6BECEE3C07C" ma:contentTypeVersion="14" ma:contentTypeDescription="Create a new document." ma:contentTypeScope="" ma:versionID="d175f8dbf24c54f029372181d59a3446">
  <xsd:schema xmlns:xsd="http://www.w3.org/2001/XMLSchema" xmlns:xs="http://www.w3.org/2001/XMLSchema" xmlns:p="http://schemas.microsoft.com/office/2006/metadata/properties" xmlns:ns2="542b9082-9f2f-4b4b-9db1-d98fc03477ad" xmlns:ns3="887e0d20-b675-4160-bcfe-477cbeaedfdc" targetNamespace="http://schemas.microsoft.com/office/2006/metadata/properties" ma:root="true" ma:fieldsID="c05a1984a1bb87de7c4ea95d8f377d2b" ns2:_="" ns3:_="">
    <xsd:import namespace="542b9082-9f2f-4b4b-9db1-d98fc03477ad"/>
    <xsd:import namespace="887e0d20-b675-4160-bcfe-477cbeaedf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2b9082-9f2f-4b4b-9db1-d98fc03477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dc84830-b005-4675-a127-692b9640bed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7e0d20-b675-4160-bcfe-477cbeaedf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a223c7e-7028-47e6-836d-5288602c720c}" ma:internalName="TaxCatchAll" ma:showField="CatchAllData" ma:web="887e0d20-b675-4160-bcfe-477cbeaedf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42b9082-9f2f-4b4b-9db1-d98fc03477ad">
      <Terms xmlns="http://schemas.microsoft.com/office/infopath/2007/PartnerControls"/>
    </lcf76f155ced4ddcb4097134ff3c332f>
    <TaxCatchAll xmlns="887e0d20-b675-4160-bcfe-477cbeaedfd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BA00B0-BFBA-4BBA-BE26-1BF3173A38F8}">
  <ds:schemaRefs>
    <ds:schemaRef ds:uri="542b9082-9f2f-4b4b-9db1-d98fc03477ad"/>
    <ds:schemaRef ds:uri="887e0d20-b675-4160-bcfe-477cbeaedf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EE40AA-0C90-4C2E-9D5E-5BD490781099}">
  <ds:schemaRefs>
    <ds:schemaRef ds:uri="3a4ea857-1bef-447e-b6ab-513d5e421499"/>
    <ds:schemaRef ds:uri="542b9082-9f2f-4b4b-9db1-d98fc03477ad"/>
    <ds:schemaRef ds:uri="7d041400-af2c-4f5a-a5e8-9e872decda9c"/>
    <ds:schemaRef ds:uri="887e0d20-b675-4160-bcfe-477cbeaedf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FF9F16D-C8B6-4225-B72F-323D806CE03A}">
  <ds:schemaRefs>
    <ds:schemaRef ds:uri="http://schemas.microsoft.com/sharepoint/v3/contenttype/forms"/>
  </ds:schemaRefs>
</ds:datastoreItem>
</file>

<file path=docMetadata/LabelInfo.xml><?xml version="1.0" encoding="utf-8"?>
<clbl:labelList xmlns:clbl="http://schemas.microsoft.com/office/2020/mipLabelMetadata">
  <clbl:label id="{78ee013d-fd75-433f-b22d-2d7485aff536}" enabled="0" method="" siteId="{78ee013d-fd75-433f-b22d-2d7485aff536}" removed="1"/>
</clbl:labelList>
</file>

<file path=docProps/app.xml><?xml version="1.0" encoding="utf-8"?>
<Properties xmlns="http://schemas.openxmlformats.org/officeDocument/2006/extended-properties" xmlns:vt="http://schemas.openxmlformats.org/officeDocument/2006/docPropsVTypes">
  <Template/>
  <TotalTime>0</TotalTime>
  <Words>2250</Words>
  <Application>Microsoft Office PowerPoint</Application>
  <PresentationFormat>Widescreen</PresentationFormat>
  <Paragraphs>219</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DIN Condensed</vt:lpstr>
      <vt:lpstr>Times New Roman</vt:lpstr>
      <vt:lpstr>Wingdings</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Essentials Program</dc:title>
  <dc:creator>Barnett, Laura</dc:creator>
  <cp:lastModifiedBy>Adkins, Jacki</cp:lastModifiedBy>
  <cp:revision>1</cp:revision>
  <dcterms:created xsi:type="dcterms:W3CDTF">2020-03-04T23:44:51Z</dcterms:created>
  <dcterms:modified xsi:type="dcterms:W3CDTF">2025-10-23T14:39:23Z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100.000000000000</vt:lpwstr>
  </property>
  <property fmtid="{D5CDD505-2E9C-101B-9397-08002B2CF9AE}" pid="3" name="ContentTypeId">
    <vt:lpwstr>0x0101006A0012C941C04B4EB5AAD6BECEE3C07C</vt:lpwstr>
  </property>
  <property fmtid="{D5CDD505-2E9C-101B-9397-08002B2CF9AE}" pid="4" name="MediaServiceImageTags">
    <vt:lpwstr/>
  </property>
</Properties>
</file>